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32"/>
  </p:handoutMasterIdLst>
  <p:sldIdLst>
    <p:sldId id="10732" r:id="rId3"/>
    <p:sldId id="10954" r:id="rId5"/>
    <p:sldId id="10942" r:id="rId6"/>
    <p:sldId id="10924" r:id="rId7"/>
    <p:sldId id="10932" r:id="rId8"/>
    <p:sldId id="10926" r:id="rId9"/>
    <p:sldId id="10968" r:id="rId10"/>
    <p:sldId id="10993" r:id="rId11"/>
    <p:sldId id="10969" r:id="rId12"/>
    <p:sldId id="10994" r:id="rId13"/>
    <p:sldId id="10995" r:id="rId14"/>
    <p:sldId id="10996" r:id="rId15"/>
    <p:sldId id="11007" r:id="rId16"/>
    <p:sldId id="10997" r:id="rId17"/>
    <p:sldId id="10998" r:id="rId18"/>
    <p:sldId id="11025" r:id="rId19"/>
    <p:sldId id="11026" r:id="rId20"/>
    <p:sldId id="11036" r:id="rId21"/>
    <p:sldId id="11037" r:id="rId22"/>
    <p:sldId id="10983" r:id="rId23"/>
    <p:sldId id="11017" r:id="rId24"/>
    <p:sldId id="10970" r:id="rId25"/>
    <p:sldId id="11018" r:id="rId26"/>
    <p:sldId id="10931" r:id="rId27"/>
    <p:sldId id="10930" r:id="rId28"/>
    <p:sldId id="10999" r:id="rId29"/>
    <p:sldId id="11000" r:id="rId30"/>
    <p:sldId id="10955" r:id="rId31"/>
  </p:sldIdLst>
  <p:sldSz cx="12858750" cy="7232650"/>
  <p:notesSz cx="6858000" cy="9144000"/>
  <p:custDataLst>
    <p:tags r:id="rId36"/>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50" userDrawn="1">
          <p15:clr>
            <a:srgbClr val="A4A3A4"/>
          </p15:clr>
        </p15:guide>
        <p15:guide id="2" orient="horz" pos="4246" userDrawn="1">
          <p15:clr>
            <a:srgbClr val="A4A3A4"/>
          </p15:clr>
        </p15:guide>
        <p15:guide id="3" pos="4018" userDrawn="1">
          <p15:clr>
            <a:srgbClr val="A4A3A4"/>
          </p15:clr>
        </p15:guide>
        <p15:guide id="4" pos="490" userDrawn="1">
          <p15:clr>
            <a:srgbClr val="A4A3A4"/>
          </p15:clr>
        </p15:guide>
        <p15:guide id="5" pos="7447" userDrawn="1">
          <p15:clr>
            <a:srgbClr val="A4A3A4"/>
          </p15:clr>
        </p15:guide>
        <p15:guide id="6" pos="69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419A"/>
    <a:srgbClr val="C00000"/>
    <a:srgbClr val="FFFFFF"/>
    <a:srgbClr val="383E6B"/>
    <a:srgbClr val="EE7B10"/>
    <a:srgbClr val="283E4E"/>
    <a:srgbClr val="857268"/>
    <a:srgbClr val="949290"/>
    <a:srgbClr val="646C62"/>
    <a:srgbClr val="C082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56" autoAdjust="0"/>
    <p:restoredTop sz="95317" autoAdjust="0"/>
  </p:normalViewPr>
  <p:slideViewPr>
    <p:cSldViewPr showGuides="1">
      <p:cViewPr varScale="1">
        <p:scale>
          <a:sx n="87" d="100"/>
          <a:sy n="87" d="100"/>
        </p:scale>
        <p:origin x="84" y="352"/>
      </p:cViewPr>
      <p:guideLst>
        <p:guide orient="horz" pos="250"/>
        <p:guide orient="horz" pos="4246"/>
        <p:guide pos="4018"/>
        <p:guide pos="490"/>
        <p:guide pos="7447"/>
        <p:guide pos="6917"/>
      </p:guideLst>
    </p:cSldViewPr>
  </p:slideViewPr>
  <p:outlineViewPr>
    <p:cViewPr>
      <p:scale>
        <a:sx n="100" d="100"/>
        <a:sy n="100" d="100"/>
      </p:scale>
      <p:origin x="0" y="0"/>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9" d="100"/>
          <a:sy n="69" d="100"/>
        </p:scale>
        <p:origin x="2826" y="48"/>
      </p:cViewPr>
      <p:guideLst/>
    </p:cSldViewPr>
  </p:notesViewPr>
  <p:gridSpacing cx="60120" cy="6012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gs" Target="tags/tag24.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印品黑体" panose="00000500000000000000" pitchFamily="2"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latin typeface="印品黑体" panose="00000500000000000000" pitchFamily="2" charset="-122"/>
              </a:rPr>
            </a:fld>
            <a:endParaRPr lang="zh-CN" altLang="en-US" dirty="0">
              <a:latin typeface="印品黑体" panose="00000500000000000000"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印品黑体" panose="00000500000000000000" pitchFamily="2"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latin typeface="印品黑体" panose="00000500000000000000" pitchFamily="2" charset="-122"/>
              </a:rPr>
            </a:fld>
            <a:endParaRPr lang="zh-CN" altLang="en-US" dirty="0">
              <a:latin typeface="印品黑体" panose="00000500000000000000"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印品黑体" panose="00000500000000000000" pitchFamily="2" charset="-122"/>
              </a:defRPr>
            </a:lvl1pPr>
          </a:lstStyle>
          <a:p>
            <a:pPr>
              <a:defRPr/>
            </a:pPr>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印品黑体" panose="00000500000000000000" pitchFamily="2" charset="-122"/>
              </a:defRPr>
            </a:lvl1pPr>
          </a:lstStyle>
          <a:p>
            <a:pPr>
              <a:defRPr/>
            </a:pPr>
            <a:fld id="{06024D97-E667-405D-B634-E583E2108D71}"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dirty="0"/>
              <a:t>单击此处编辑母版文本样式</a:t>
            </a:r>
            <a:endParaRPr lang="zh-CN" altLang="en-US" noProof="0" dirty="0"/>
          </a:p>
          <a:p>
            <a:pPr lvl="1"/>
            <a:r>
              <a:rPr lang="zh-CN" altLang="en-US" noProof="0" dirty="0"/>
              <a:t>第二级</a:t>
            </a:r>
            <a:endParaRPr lang="zh-CN" altLang="en-US" noProof="0" dirty="0"/>
          </a:p>
          <a:p>
            <a:pPr lvl="2"/>
            <a:r>
              <a:rPr lang="zh-CN" altLang="en-US" noProof="0" dirty="0"/>
              <a:t>第三级</a:t>
            </a:r>
            <a:endParaRPr lang="zh-CN" altLang="en-US" noProof="0" dirty="0"/>
          </a:p>
          <a:p>
            <a:pPr lvl="3"/>
            <a:r>
              <a:rPr lang="zh-CN" altLang="en-US" noProof="0" dirty="0"/>
              <a:t>第四级</a:t>
            </a:r>
            <a:endParaRPr lang="zh-CN" altLang="en-US" noProof="0" dirty="0"/>
          </a:p>
          <a:p>
            <a:pPr lvl="4"/>
            <a:r>
              <a:rPr lang="zh-CN" altLang="en-US" noProof="0" dirty="0"/>
              <a:t>第五级</a:t>
            </a:r>
            <a:endParaRPr lang="zh-CN" altLang="en-US" noProof="0"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pPr>
              <a:defRPr/>
            </a:pPr>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印品黑体" panose="00000500000000000000" pitchFamily="2" charset="-122"/>
              </a:defRPr>
            </a:lvl1pPr>
          </a:lstStyle>
          <a:p>
            <a:fld id="{418F03C3-53C1-4F10-8DAF-D1F318E96C6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印品黑体" panose="00000500000000000000" pitchFamily="2" charset="-122"/>
        <a:ea typeface="+mn-ea"/>
        <a:cs typeface="+mn-cs"/>
      </a:defRPr>
    </a:lvl1pPr>
    <a:lvl2pPr marL="455930" algn="l" rtl="0" eaLnBrk="0" fontAlgn="base" hangingPunct="0">
      <a:spcBef>
        <a:spcPct val="30000"/>
      </a:spcBef>
      <a:spcAft>
        <a:spcPct val="0"/>
      </a:spcAft>
      <a:defRPr sz="1300" kern="1200">
        <a:solidFill>
          <a:schemeClr val="tx1"/>
        </a:solidFill>
        <a:latin typeface="印品黑体" panose="00000500000000000000" pitchFamily="2" charset="-122"/>
        <a:ea typeface="+mn-ea"/>
        <a:cs typeface="+mn-cs"/>
      </a:defRPr>
    </a:lvl2pPr>
    <a:lvl3pPr marL="913130" algn="l" rtl="0" eaLnBrk="0" fontAlgn="base" hangingPunct="0">
      <a:spcBef>
        <a:spcPct val="30000"/>
      </a:spcBef>
      <a:spcAft>
        <a:spcPct val="0"/>
      </a:spcAft>
      <a:defRPr sz="1300" kern="1200">
        <a:solidFill>
          <a:schemeClr val="tx1"/>
        </a:solidFill>
        <a:latin typeface="印品黑体" panose="00000500000000000000" pitchFamily="2" charset="-122"/>
        <a:ea typeface="+mn-ea"/>
        <a:cs typeface="+mn-cs"/>
      </a:defRPr>
    </a:lvl3pPr>
    <a:lvl4pPr marL="1370330" algn="l" rtl="0" eaLnBrk="0" fontAlgn="base" hangingPunct="0">
      <a:spcBef>
        <a:spcPct val="30000"/>
      </a:spcBef>
      <a:spcAft>
        <a:spcPct val="0"/>
      </a:spcAft>
      <a:defRPr sz="1300" kern="1200">
        <a:solidFill>
          <a:schemeClr val="tx1"/>
        </a:solidFill>
        <a:latin typeface="印品黑体" panose="00000500000000000000" pitchFamily="2" charset="-122"/>
        <a:ea typeface="+mn-ea"/>
        <a:cs typeface="+mn-cs"/>
      </a:defRPr>
    </a:lvl4pPr>
    <a:lvl5pPr marL="1827530" algn="l" rtl="0" eaLnBrk="0" fontAlgn="base" hangingPunct="0">
      <a:spcBef>
        <a:spcPct val="30000"/>
      </a:spcBef>
      <a:spcAft>
        <a:spcPct val="0"/>
      </a:spcAft>
      <a:defRPr sz="1300" kern="1200">
        <a:solidFill>
          <a:schemeClr val="tx1"/>
        </a:solidFill>
        <a:latin typeface="印品黑体" panose="00000500000000000000" pitchFamily="2" charset="-122"/>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499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499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crush"/>
      </p:transition>
    </mc:Choice>
    <mc:Fallback>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38086" y="-3"/>
            <a:ext cx="8982578" cy="1024368"/>
          </a:xfrm>
        </p:spPr>
        <p:txBody>
          <a:bodyPr>
            <a:normAutofit/>
          </a:bodyPr>
          <a:lstStyle>
            <a:lvl1pPr algn="ctr">
              <a:defRPr sz="4220"/>
            </a:lvl1pPr>
          </a:lstStyle>
          <a:p>
            <a:r>
              <a:rPr lang="en-US"/>
              <a:t>Click to edit Master title style</a:t>
            </a:r>
            <a:endParaRPr lang="en-GB"/>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crush"/>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crush"/>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7D9A3FB-949F-4B3A-BDC9-400100DD86E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5035824-65D5-478C-9E42-BB7BDE2C2B43}"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crush"/>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defRPr>
            </a:lvl1pPr>
          </a:lstStyle>
          <a:p>
            <a:endParaRPr lang="zh-CN" altLang="en-US" dirty="0"/>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defRPr>
            </a:lvl1pPr>
          </a:lstStyle>
          <a:p>
            <a:fld id="{27406F3C-FA24-4A80-8CD4-EE5698C541F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crush"/>
      </p:transition>
    </mc:Choice>
    <mc:Fallback>
      <p:transition spd="slow" advClick="0" advTm="0">
        <p:fade/>
      </p:transition>
    </mc:Fallback>
  </mc:AlternateContent>
  <p:hf sldNum="0" hdr="0" ftr="0" dt="0"/>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tags" Target="../tags/tag9.xml"/><Relationship Id="rId4" Type="http://schemas.openxmlformats.org/officeDocument/2006/relationships/image" Target="../media/image11.png"/><Relationship Id="rId3" Type="http://schemas.openxmlformats.org/officeDocument/2006/relationships/tags" Target="../tags/tag8.xml"/><Relationship Id="rId2" Type="http://schemas.openxmlformats.org/officeDocument/2006/relationships/image" Target="../media/image10.png"/><Relationship Id="rId1" Type="http://schemas.openxmlformats.org/officeDocument/2006/relationships/tags" Target="../tags/tag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tags" Target="../tags/tag12.xml"/><Relationship Id="rId4" Type="http://schemas.openxmlformats.org/officeDocument/2006/relationships/image" Target="../media/image14.png"/><Relationship Id="rId3" Type="http://schemas.openxmlformats.org/officeDocument/2006/relationships/tags" Target="../tags/tag11.xml"/><Relationship Id="rId2" Type="http://schemas.openxmlformats.org/officeDocument/2006/relationships/image" Target="../media/image13.png"/><Relationship Id="rId1" Type="http://schemas.openxmlformats.org/officeDocument/2006/relationships/tags" Target="../tags/tag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image" Target="../media/image17.png"/><Relationship Id="rId3" Type="http://schemas.openxmlformats.org/officeDocument/2006/relationships/tags" Target="../tags/tag14.xml"/><Relationship Id="rId2" Type="http://schemas.openxmlformats.org/officeDocument/2006/relationships/image" Target="../media/image16.png"/><Relationship Id="rId1" Type="http://schemas.openxmlformats.org/officeDocument/2006/relationships/tags" Target="../tags/tag1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tags" Target="../tags/tag15.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tags" Target="../tags/tag16.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tags" Target="../tags/tag17.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tags" Target="../tags/tag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image" Target="../media/image24.png"/><Relationship Id="rId7" Type="http://schemas.openxmlformats.org/officeDocument/2006/relationships/tags" Target="../tags/tag22.xml"/><Relationship Id="rId6" Type="http://schemas.openxmlformats.org/officeDocument/2006/relationships/image" Target="../media/image23.png"/><Relationship Id="rId5" Type="http://schemas.openxmlformats.org/officeDocument/2006/relationships/tags" Target="../tags/tag21.xml"/><Relationship Id="rId4" Type="http://schemas.openxmlformats.org/officeDocument/2006/relationships/image" Target="../media/image22.png"/><Relationship Id="rId3" Type="http://schemas.openxmlformats.org/officeDocument/2006/relationships/tags" Target="../tags/tag20.xml"/><Relationship Id="rId2" Type="http://schemas.openxmlformats.org/officeDocument/2006/relationships/image" Target="../media/image21.png"/><Relationship Id="rId12" Type="http://schemas.openxmlformats.org/officeDocument/2006/relationships/notesSlide" Target="../notesSlides/notesSlide25.xml"/><Relationship Id="rId11" Type="http://schemas.openxmlformats.org/officeDocument/2006/relationships/slideLayout" Target="../slideLayouts/slideLayout2.xml"/><Relationship Id="rId10" Type="http://schemas.openxmlformats.org/officeDocument/2006/relationships/image" Target="../media/image25.png"/><Relationship Id="rId1" Type="http://schemas.openxmlformats.org/officeDocument/2006/relationships/tags" Target="../tags/tag1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矩形 2"/>
          <p:cNvSpPr/>
          <p:nvPr/>
        </p:nvSpPr>
        <p:spPr>
          <a:xfrm>
            <a:off x="21248" y="0"/>
            <a:ext cx="12858750" cy="7232650"/>
          </a:xfrm>
          <a:prstGeom prst="rect">
            <a:avLst/>
          </a:prstGeom>
          <a:blipFill dpi="0" rotWithShape="1">
            <a:blip r:embed="rId1">
              <a:extLst>
                <a:ext uri="{BEBA8EAE-BF5A-486C-A8C5-ECC9F3942E4B}">
                  <a14:imgProps xmlns:a14="http://schemas.microsoft.com/office/drawing/2010/main">
                    <a14:imgLayer r:embed="rId2">
                      <a14:imgEffect>
                        <a14:brightnessContrast contrast="20000"/>
                      </a14:imgEffect>
                      <a14:imgEffect>
                        <a14:sharpenSoften amount="25000"/>
                      </a14:imgEffect>
                    </a14:imgLayer>
                  </a14:imgProps>
                </a:ext>
                <a:ext uri="{28A0092B-C50C-407E-A947-70E740481C1C}">
                  <a14:useLocalDpi xmlns:a14="http://schemas.microsoft.com/office/drawing/2010/main" val="0"/>
                </a:ext>
              </a:extLst>
            </a:blip>
            <a:srcRect/>
            <a:stretch>
              <a:fillRect t="-12723" b="-583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4" name="矩形 3"/>
          <p:cNvSpPr/>
          <p:nvPr/>
        </p:nvSpPr>
        <p:spPr>
          <a:xfrm>
            <a:off x="2758440" y="1527810"/>
            <a:ext cx="10101580" cy="3062605"/>
          </a:xfrm>
          <a:prstGeom prst="rect">
            <a:avLst/>
          </a:prstGeom>
          <a:solidFill>
            <a:schemeClr val="accent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8" name="矩形 259"/>
          <p:cNvSpPr>
            <a:spLocks noChangeArrowheads="1"/>
          </p:cNvSpPr>
          <p:nvPr/>
        </p:nvSpPr>
        <p:spPr bwMode="auto">
          <a:xfrm>
            <a:off x="3738880" y="1766570"/>
            <a:ext cx="2269656"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a:buNone/>
            </a:pPr>
            <a:r>
              <a:rPr sz="6000" b="1" kern="5000" dirty="0">
                <a:solidFill>
                  <a:schemeClr val="accent2">
                    <a:lumMod val="40000"/>
                    <a:lumOff val="60000"/>
                  </a:schemeClr>
                </a:solidFill>
                <a:effectLst>
                  <a:outerShdw blurRad="38100" dist="38100" dir="2700000" algn="tl">
                    <a:srgbClr val="000000">
                      <a:alpha val="43137"/>
                    </a:srgbClr>
                  </a:outerShdw>
                </a:effectLst>
                <a:cs typeface="Arial" panose="020B0604020202020204" pitchFamily="34" charset="0"/>
              </a:rPr>
              <a:t>单元</a:t>
            </a:r>
            <a:r>
              <a:rPr lang="en-US" altLang="zh-CN" sz="6000" b="1" kern="5000" dirty="0">
                <a:solidFill>
                  <a:schemeClr val="accent2">
                    <a:lumMod val="40000"/>
                    <a:lumOff val="60000"/>
                  </a:schemeClr>
                </a:solidFill>
                <a:effectLst>
                  <a:outerShdw blurRad="38100" dist="38100" dir="2700000" algn="tl">
                    <a:srgbClr val="000000">
                      <a:alpha val="43137"/>
                    </a:srgbClr>
                  </a:outerShdw>
                </a:effectLst>
                <a:cs typeface="Arial" panose="020B0604020202020204" pitchFamily="34" charset="0"/>
              </a:rPr>
              <a:t>2</a:t>
            </a:r>
            <a:endParaRPr sz="6000" b="1" kern="5000" dirty="0">
              <a:solidFill>
                <a:schemeClr val="accent2">
                  <a:lumMod val="40000"/>
                  <a:lumOff val="60000"/>
                </a:schemeClr>
              </a:solidFill>
              <a:effectLst>
                <a:outerShdw blurRad="38100" dist="38100" dir="2700000" algn="tl">
                  <a:srgbClr val="000000">
                    <a:alpha val="43137"/>
                  </a:srgbClr>
                </a:outerShdw>
              </a:effectLst>
              <a:cs typeface="Arial" panose="020B0604020202020204" pitchFamily="34" charset="0"/>
            </a:endParaRPr>
          </a:p>
        </p:txBody>
      </p:sp>
      <p:sp>
        <p:nvSpPr>
          <p:cNvPr id="7" name="矩形 259"/>
          <p:cNvSpPr>
            <a:spLocks noChangeArrowheads="1"/>
          </p:cNvSpPr>
          <p:nvPr/>
        </p:nvSpPr>
        <p:spPr bwMode="auto">
          <a:xfrm>
            <a:off x="5768055" y="2826588"/>
            <a:ext cx="6793560"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gn="just">
              <a:buNone/>
            </a:pPr>
            <a:r>
              <a:rPr lang="zh-CN" sz="6000" b="1" dirty="0">
                <a:solidFill>
                  <a:schemeClr val="accent2">
                    <a:lumMod val="40000"/>
                    <a:lumOff val="60000"/>
                  </a:schemeClr>
                </a:solidFill>
                <a:effectLst>
                  <a:outerShdw blurRad="38100" dist="38100" dir="2700000" algn="tl">
                    <a:srgbClr val="000000">
                      <a:alpha val="43137"/>
                    </a:srgbClr>
                  </a:outerShdw>
                </a:effectLst>
                <a:cs typeface="Arial" panose="020B0604020202020204" pitchFamily="34" charset="0"/>
              </a:rPr>
              <a:t>路由</a:t>
            </a:r>
            <a:endParaRPr lang="zh-CN" sz="6000" b="1" dirty="0">
              <a:solidFill>
                <a:schemeClr val="accent2">
                  <a:lumMod val="40000"/>
                  <a:lumOff val="60000"/>
                </a:schemeClr>
              </a:solidFill>
              <a:effectLst>
                <a:outerShdw blurRad="38100" dist="38100" dir="2700000" algn="tl">
                  <a:srgbClr val="000000">
                    <a:alpha val="43137"/>
                  </a:srgbClr>
                </a:outerShdw>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9" name="图片 8" descr="&amp;pky8561665966&amp;"/>
          <p:cNvPicPr>
            <a:picLocks noChangeAspect="1"/>
          </p:cNvPicPr>
          <p:nvPr/>
        </p:nvPicPr>
        <p:blipFill>
          <a:blip r:embed="rId1"/>
          <a:stretch>
            <a:fillRect/>
          </a:stretch>
        </p:blipFill>
        <p:spPr>
          <a:xfrm>
            <a:off x="6549390" y="1391285"/>
            <a:ext cx="5395595" cy="4305300"/>
          </a:xfrm>
          <a:prstGeom prst="rect">
            <a:avLst/>
          </a:prstGeom>
        </p:spPr>
      </p:pic>
      <p:sp>
        <p:nvSpPr>
          <p:cNvPr id="10"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静态路由描述转发路径的方式</a:t>
            </a:r>
            <a:endParaRPr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内容占位符 2"/>
          <p:cNvSpPr txBox="1"/>
          <p:nvPr>
            <p:custDataLst>
              <p:tags r:id="rId2"/>
            </p:custDataLst>
          </p:nvPr>
        </p:nvSpPr>
        <p:spPr>
          <a:xfrm>
            <a:off x="477520" y="1332230"/>
            <a:ext cx="5868670" cy="4609465"/>
          </a:xfrm>
          <a:prstGeom prst="rect">
            <a:avLst/>
          </a:prstGeom>
        </p:spPr>
        <p:txBody>
          <a:bodyPr/>
          <a:lstStyle>
            <a:lvl1pPr marL="216535" indent="-216535" algn="l" defTabSz="866775" rtl="0" eaLnBrk="1" latinLnBrk="0" hangingPunct="1">
              <a:lnSpc>
                <a:spcPct val="90000"/>
              </a:lnSpc>
              <a:spcBef>
                <a:spcPts val="945"/>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15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4993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a:lstStyle>
          <a:p>
            <a:pPr marL="0" indent="457200" algn="l">
              <a:lnSpc>
                <a:spcPct val="150000"/>
              </a:lnSpc>
              <a:spcBef>
                <a:spcPts val="900"/>
              </a:spcBef>
              <a:buNone/>
            </a:pPr>
            <a:r>
              <a:rPr sz="2000" dirty="0">
                <a:latin typeface="新宋体" panose="02010609030101010101" pitchFamily="49" charset="-122"/>
                <a:ea typeface="新宋体" panose="02010609030101010101" pitchFamily="49" charset="-122"/>
              </a:rPr>
              <a:t>建议在以太网链路，配置静态路由的时候，配置为下一跳的ip地址，若是在网络出口配置默认路由，切勿配置为本地出接口。若是在ppp、hdlc广域网链路，静态路由配置为本地出接口和下一跳ip地址均可以，。</a:t>
            </a:r>
            <a:endParaRPr sz="2000" dirty="0">
              <a:latin typeface="新宋体" panose="02010609030101010101" pitchFamily="49" charset="-122"/>
              <a:ea typeface="新宋体" panose="02010609030101010101" pitchFamily="49" charset="-122"/>
            </a:endParaRPr>
          </a:p>
          <a:p>
            <a:pPr marL="0" indent="457200" algn="l">
              <a:lnSpc>
                <a:spcPct val="150000"/>
              </a:lnSpc>
              <a:spcBef>
                <a:spcPts val="900"/>
              </a:spcBef>
              <a:buNone/>
            </a:pPr>
            <a:r>
              <a:rPr sz="2000" dirty="0">
                <a:latin typeface="新宋体" panose="02010609030101010101" pitchFamily="49" charset="-122"/>
                <a:ea typeface="新宋体" panose="02010609030101010101" pitchFamily="49" charset="-122"/>
              </a:rPr>
              <a:t>静态路由的下一跳配置为本地出接口，则认为该静态路由为直连路由，默认管理距离（AD）为 0；若下一跳配置为下一跳的ip地址，则认为该静态路由为普通递归路由，默认的管理距离为 1。</a:t>
            </a:r>
            <a:endParaRPr sz="2000" dirty="0">
              <a:latin typeface="新宋体" panose="02010609030101010101" pitchFamily="49" charset="-122"/>
              <a:ea typeface="新宋体"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en-US" alt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2.</a:t>
            </a:r>
            <a:r>
              <a:rPr 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路由表中显示的静态路由</a:t>
            </a:r>
            <a:endParaRPr 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2"/>
          <p:cNvSpPr txBox="1"/>
          <p:nvPr/>
        </p:nvSpPr>
        <p:spPr>
          <a:xfrm>
            <a:off x="477520" y="1512570"/>
            <a:ext cx="4876165" cy="4815205"/>
          </a:xfrm>
          <a:prstGeom prst="rect">
            <a:avLst/>
          </a:prstGeom>
          <a:noFill/>
          <a:ln w="9525">
            <a:noFill/>
          </a:ln>
        </p:spPr>
        <p:txBody>
          <a:bodyPr>
            <a:noAutofit/>
          </a:bodyPr>
          <a:lstStyle/>
          <a:p>
            <a:pPr marL="285750" indent="-285750">
              <a:buFont typeface="Wingdings" panose="05000000000000000000" charset="0"/>
              <a:buChar char="Ø"/>
            </a:pPr>
            <a:r>
              <a:rPr lang="zh-CN" sz="2000" b="0">
                <a:ea typeface="宋体" panose="02010600030101010101" pitchFamily="2" charset="-122"/>
              </a:rPr>
              <a:t>“</a:t>
            </a:r>
            <a:r>
              <a:rPr lang="zh-CN" sz="2000" b="0">
                <a:solidFill>
                  <a:srgbClr val="FF0000"/>
                </a:solidFill>
                <a:ea typeface="宋体" panose="02010600030101010101" pitchFamily="2" charset="-122"/>
              </a:rPr>
              <a:t>S</a:t>
            </a:r>
            <a:r>
              <a:rPr lang="zh-CN" sz="2000" b="0">
                <a:ea typeface="宋体" panose="02010600030101010101" pitchFamily="2" charset="-122"/>
              </a:rPr>
              <a:t>”表示这条路由是手动配置静态路由得到的；</a:t>
            </a:r>
            <a:endParaRPr lang="zh-CN" sz="2000" b="0">
              <a:ea typeface="宋体" panose="02010600030101010101" pitchFamily="2" charset="-122"/>
            </a:endParaRPr>
          </a:p>
          <a:p>
            <a:pPr marL="285750" indent="-285750">
              <a:buFont typeface="Wingdings" panose="05000000000000000000" charset="0"/>
              <a:buChar char="Ø"/>
            </a:pPr>
            <a:endParaRPr lang="zh-CN" sz="2000" b="0">
              <a:ea typeface="宋体" panose="02010600030101010101" pitchFamily="2" charset="-122"/>
            </a:endParaRPr>
          </a:p>
          <a:p>
            <a:pPr marL="285750" indent="-285750">
              <a:buFont typeface="Wingdings" panose="05000000000000000000" charset="0"/>
              <a:buChar char="Ø"/>
            </a:pPr>
            <a:r>
              <a:rPr lang="zh-CN" sz="2000" b="0">
                <a:ea typeface="宋体" panose="02010600030101010101" pitchFamily="2" charset="-122"/>
              </a:rPr>
              <a:t>“</a:t>
            </a:r>
            <a:r>
              <a:rPr lang="zh-CN" sz="2000" b="0">
                <a:solidFill>
                  <a:srgbClr val="FF0000"/>
                </a:solidFill>
                <a:ea typeface="宋体" panose="02010600030101010101" pitchFamily="2" charset="-122"/>
              </a:rPr>
              <a:t>192.168.2.0/24</a:t>
            </a:r>
            <a:r>
              <a:rPr lang="zh-CN" sz="2000" b="0">
                <a:ea typeface="宋体" panose="02010600030101010101" pitchFamily="2" charset="-122"/>
              </a:rPr>
              <a:t>”和“</a:t>
            </a:r>
            <a:r>
              <a:rPr lang="zh-CN" sz="2000" b="0">
                <a:solidFill>
                  <a:srgbClr val="FF0000"/>
                </a:solidFill>
                <a:ea typeface="宋体" panose="02010600030101010101" pitchFamily="2" charset="-122"/>
              </a:rPr>
              <a:t>192.168.3.0/24</a:t>
            </a:r>
            <a:r>
              <a:rPr lang="zh-CN" sz="2000" b="0">
                <a:ea typeface="宋体" panose="02010600030101010101" pitchFamily="2" charset="-122"/>
              </a:rPr>
              <a:t>”是目的网络；</a:t>
            </a:r>
            <a:endParaRPr lang="zh-CN" sz="2000" b="0">
              <a:ea typeface="宋体" panose="02010600030101010101" pitchFamily="2" charset="-122"/>
            </a:endParaRPr>
          </a:p>
          <a:p>
            <a:pPr marL="0" indent="0">
              <a:buFont typeface="Wingdings" panose="05000000000000000000" charset="0"/>
              <a:buNone/>
            </a:pPr>
            <a:endParaRPr lang="zh-CN" sz="2000" b="0">
              <a:ea typeface="宋体" panose="02010600030101010101" pitchFamily="2" charset="-122"/>
            </a:endParaRPr>
          </a:p>
          <a:p>
            <a:pPr marL="285750" indent="-285750">
              <a:buFont typeface="Wingdings" panose="05000000000000000000" charset="0"/>
              <a:buChar char="Ø"/>
            </a:pPr>
            <a:r>
              <a:rPr lang="zh-CN" sz="2000" b="0">
                <a:ea typeface="宋体" panose="02010600030101010101" pitchFamily="2" charset="-122"/>
              </a:rPr>
              <a:t>“</a:t>
            </a:r>
            <a:r>
              <a:rPr lang="zh-CN" sz="2000" b="0">
                <a:solidFill>
                  <a:srgbClr val="FF0000"/>
                </a:solidFill>
                <a:ea typeface="宋体" panose="02010600030101010101" pitchFamily="2" charset="-122"/>
              </a:rPr>
              <a:t>is directly connected</a:t>
            </a:r>
            <a:r>
              <a:rPr lang="zh-CN" sz="2000" b="0">
                <a:ea typeface="宋体" panose="02010600030101010101" pitchFamily="2" charset="-122"/>
              </a:rPr>
              <a:t>”表示管理距离等同于直连路由；[1/0]代表管理距离为1，度量值为0；</a:t>
            </a:r>
            <a:endParaRPr lang="zh-CN" sz="2000" b="0">
              <a:ea typeface="宋体" panose="02010600030101010101" pitchFamily="2" charset="-122"/>
            </a:endParaRPr>
          </a:p>
          <a:p>
            <a:pPr marL="285750" indent="-285750">
              <a:buFont typeface="Wingdings" panose="05000000000000000000" charset="0"/>
              <a:buChar char="Ø"/>
            </a:pPr>
            <a:endParaRPr lang="zh-CN" sz="2000" b="0">
              <a:ea typeface="宋体" panose="02010600030101010101" pitchFamily="2" charset="-122"/>
            </a:endParaRPr>
          </a:p>
          <a:p>
            <a:pPr marL="285750" indent="-285750">
              <a:buFont typeface="Wingdings" panose="05000000000000000000" charset="0"/>
              <a:buChar char="Ø"/>
            </a:pPr>
            <a:r>
              <a:rPr lang="zh-CN" sz="2000" b="0">
                <a:ea typeface="宋体" panose="02010600030101010101" pitchFamily="2" charset="-122"/>
              </a:rPr>
              <a:t>“</a:t>
            </a:r>
            <a:r>
              <a:rPr lang="zh-CN" sz="2000" b="0">
                <a:solidFill>
                  <a:srgbClr val="FF0000"/>
                </a:solidFill>
                <a:ea typeface="宋体" panose="02010600030101010101" pitchFamily="2" charset="-122"/>
              </a:rPr>
              <a:t>FastEthernet0/0</a:t>
            </a:r>
            <a:r>
              <a:rPr lang="zh-CN" sz="2000" b="0">
                <a:ea typeface="宋体" panose="02010600030101010101" pitchFamily="2" charset="-122"/>
              </a:rPr>
              <a:t>” 指到达目的网络的本地路由器出口，“</a:t>
            </a:r>
            <a:r>
              <a:rPr lang="zh-CN" sz="2000" b="0">
                <a:solidFill>
                  <a:srgbClr val="FF0000"/>
                </a:solidFill>
                <a:ea typeface="宋体" panose="02010600030101010101" pitchFamily="2" charset="-122"/>
              </a:rPr>
              <a:t>via 192.168.1.2</a:t>
            </a:r>
            <a:r>
              <a:rPr lang="zh-CN" sz="2000" b="0">
                <a:ea typeface="宋体" panose="02010600030101010101" pitchFamily="2" charset="-122"/>
              </a:rPr>
              <a:t>”指到达目的网络的下一跳路由器的 IP 地址。 </a:t>
            </a:r>
            <a:endParaRPr lang="zh-CN" altLang="en-US" sz="2000" b="0">
              <a:ea typeface="宋体" panose="02010600030101010101" pitchFamily="2" charset="-122"/>
            </a:endParaRPr>
          </a:p>
        </p:txBody>
      </p:sp>
      <p:pic>
        <p:nvPicPr>
          <p:cNvPr id="2" name="图片 1"/>
          <p:cNvPicPr>
            <a:picLocks noChangeAspect="1"/>
          </p:cNvPicPr>
          <p:nvPr>
            <p:custDataLst>
              <p:tags r:id="rId1"/>
            </p:custDataLst>
          </p:nvPr>
        </p:nvPicPr>
        <p:blipFill>
          <a:blip r:embed="rId2"/>
          <a:stretch>
            <a:fillRect/>
          </a:stretch>
        </p:blipFill>
        <p:spPr>
          <a:xfrm>
            <a:off x="5568315" y="2173605"/>
            <a:ext cx="6751320" cy="29476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配置静态路由（例一）</a:t>
            </a:r>
            <a:endParaRPr 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4" name="图片 3"/>
          <p:cNvPicPr>
            <a:picLocks noChangeAspect="1"/>
          </p:cNvPicPr>
          <p:nvPr>
            <p:custDataLst>
              <p:tags r:id="rId1"/>
            </p:custDataLst>
          </p:nvPr>
        </p:nvPicPr>
        <p:blipFill>
          <a:blip r:embed="rId2"/>
          <a:stretch>
            <a:fillRect/>
          </a:stretch>
        </p:blipFill>
        <p:spPr>
          <a:xfrm>
            <a:off x="537845" y="2353945"/>
            <a:ext cx="5081270" cy="3074035"/>
          </a:xfrm>
          <a:prstGeom prst="rect">
            <a:avLst/>
          </a:prstGeom>
          <a:noFill/>
          <a:ln>
            <a:noFill/>
          </a:ln>
        </p:spPr>
      </p:pic>
      <p:pic>
        <p:nvPicPr>
          <p:cNvPr id="3" name="图片 2"/>
          <p:cNvPicPr>
            <a:picLocks noChangeAspect="1"/>
          </p:cNvPicPr>
          <p:nvPr>
            <p:custDataLst>
              <p:tags r:id="rId3"/>
            </p:custDataLst>
          </p:nvPr>
        </p:nvPicPr>
        <p:blipFill>
          <a:blip r:embed="rId4"/>
          <a:stretch>
            <a:fillRect/>
          </a:stretch>
        </p:blipFill>
        <p:spPr>
          <a:xfrm>
            <a:off x="5801995" y="4879340"/>
            <a:ext cx="6503670" cy="1544320"/>
          </a:xfrm>
          <a:prstGeom prst="rect">
            <a:avLst/>
          </a:prstGeom>
        </p:spPr>
      </p:pic>
      <p:pic>
        <p:nvPicPr>
          <p:cNvPr id="6" name="图片 5"/>
          <p:cNvPicPr>
            <a:picLocks noChangeAspect="1"/>
          </p:cNvPicPr>
          <p:nvPr>
            <p:custDataLst>
              <p:tags r:id="rId5"/>
            </p:custDataLst>
          </p:nvPr>
        </p:nvPicPr>
        <p:blipFill>
          <a:blip r:embed="rId6"/>
          <a:stretch>
            <a:fillRect/>
          </a:stretch>
        </p:blipFill>
        <p:spPr>
          <a:xfrm>
            <a:off x="5815965" y="1804670"/>
            <a:ext cx="6489700" cy="2597150"/>
          </a:xfrm>
          <a:prstGeom prst="rect">
            <a:avLst/>
          </a:prstGeom>
        </p:spPr>
      </p:pic>
      <p:sp>
        <p:nvSpPr>
          <p:cNvPr id="100" name="文本框 99"/>
          <p:cNvSpPr txBox="1"/>
          <p:nvPr/>
        </p:nvSpPr>
        <p:spPr>
          <a:xfrm>
            <a:off x="5588000" y="1391920"/>
            <a:ext cx="4617720" cy="368300"/>
          </a:xfrm>
          <a:prstGeom prst="rect">
            <a:avLst/>
          </a:prstGeom>
          <a:noFill/>
          <a:ln w="9525">
            <a:noFill/>
          </a:ln>
        </p:spPr>
        <p:txBody>
          <a:bodyPr wrap="square">
            <a:spAutoFit/>
          </a:bodyPr>
          <a:p>
            <a:pPr marL="0" indent="266700"/>
            <a:r>
              <a:rPr lang="zh-CN" sz="1800" b="0">
                <a:solidFill>
                  <a:srgbClr val="333333"/>
                </a:solidFill>
                <a:ea typeface="宋体" panose="02010600030101010101" pitchFamily="2" charset="-122"/>
              </a:rPr>
              <a:t>设备接口连接表</a:t>
            </a:r>
            <a:endParaRPr lang="zh-CN" altLang="en-US" sz="1800" b="0">
              <a:solidFill>
                <a:srgbClr val="333333"/>
              </a:solidFill>
              <a:ea typeface="宋体" panose="02010600030101010101" pitchFamily="2" charset="-122"/>
            </a:endParaRPr>
          </a:p>
        </p:txBody>
      </p:sp>
      <p:sp>
        <p:nvSpPr>
          <p:cNvPr id="7" name="文本框 6"/>
          <p:cNvSpPr txBox="1"/>
          <p:nvPr/>
        </p:nvSpPr>
        <p:spPr>
          <a:xfrm>
            <a:off x="5828665" y="4518660"/>
            <a:ext cx="5080000" cy="368300"/>
          </a:xfrm>
          <a:prstGeom prst="rect">
            <a:avLst/>
          </a:prstGeom>
          <a:noFill/>
          <a:ln w="9525">
            <a:noFill/>
          </a:ln>
        </p:spPr>
        <p:txBody>
          <a:bodyPr>
            <a:spAutoFit/>
          </a:bodyPr>
          <a:p>
            <a:pPr marL="0" indent="0"/>
            <a:r>
              <a:rPr lang="zh-CN" sz="1800" b="0">
                <a:solidFill>
                  <a:srgbClr val="333333"/>
                </a:solidFill>
                <a:ea typeface="宋体" panose="02010600030101010101" pitchFamily="2" charset="-122"/>
              </a:rPr>
              <a:t>设备接口地址表</a:t>
            </a:r>
            <a:endParaRPr lang="zh-CN" altLang="en-US" sz="1800" b="0">
              <a:solidFill>
                <a:srgbClr val="333333"/>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配置静态路由（例一）</a:t>
            </a:r>
            <a:endParaRPr 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文本框 4"/>
          <p:cNvSpPr txBox="1"/>
          <p:nvPr/>
        </p:nvSpPr>
        <p:spPr>
          <a:xfrm>
            <a:off x="1031240" y="1873250"/>
            <a:ext cx="10796270" cy="4498340"/>
          </a:xfrm>
          <a:prstGeom prst="rect">
            <a:avLst/>
          </a:prstGeom>
          <a:noFill/>
          <a:ln w="9525">
            <a:noFill/>
          </a:ln>
        </p:spPr>
        <p:txBody>
          <a:bodyPr>
            <a:noAutofit/>
          </a:bodyPr>
          <a:lstStyle/>
          <a:p>
            <a:pPr marL="342900" indent="-342900" eaLnBrk="1" latinLnBrk="0" hangingPunct="1">
              <a:lnSpc>
                <a:spcPct val="150000"/>
              </a:lnSpc>
              <a:buFont typeface="Wingdings" panose="05000000000000000000" charset="0"/>
              <a:buChar char="Ø"/>
            </a:pPr>
            <a:r>
              <a:rPr lang="zh-CN" sz="2000" b="1">
                <a:latin typeface="宋体" panose="02010600030101010101" pitchFamily="2" charset="-122"/>
                <a:cs typeface="宋体" panose="02010600030101010101" pitchFamily="2" charset="-122"/>
              </a:rPr>
              <a:t>配置路由器R1静态路由：</a:t>
            </a:r>
            <a:endParaRPr lang="en-US" sz="2000" b="0">
              <a:latin typeface="宋体" panose="02010600030101010101" pitchFamily="2" charset="-122"/>
              <a:cs typeface="宋体" panose="02010600030101010101" pitchFamily="2" charset="-122"/>
            </a:endParaRPr>
          </a:p>
          <a:p>
            <a:pPr marL="342900" indent="-342900" eaLnBrk="1" latinLnBrk="0" hangingPunct="1">
              <a:lnSpc>
                <a:spcPct val="150000"/>
              </a:lnSpc>
              <a:buFont typeface="Wingdings" panose="05000000000000000000" charset="0"/>
              <a:buChar char="Ø"/>
            </a:pPr>
            <a:r>
              <a:rPr lang="en-US" sz="2000" b="1">
                <a:latin typeface="宋体" panose="02010600030101010101" pitchFamily="2" charset="-122"/>
                <a:cs typeface="宋体" panose="02010600030101010101" pitchFamily="2" charset="-122"/>
              </a:rPr>
              <a:t>R1(config)#ip route 192.168.2.0 255.255.255.0 192.168.3.2</a:t>
            </a:r>
            <a:endParaRPr lang="en-US" sz="2000" b="1">
              <a:latin typeface="宋体" panose="02010600030101010101" pitchFamily="2" charset="-122"/>
              <a:cs typeface="宋体" panose="02010600030101010101" pitchFamily="2" charset="-122"/>
            </a:endParaRPr>
          </a:p>
          <a:p>
            <a:pPr marL="342900" indent="-342900" eaLnBrk="1" latinLnBrk="0" hangingPunct="1">
              <a:lnSpc>
                <a:spcPct val="150000"/>
              </a:lnSpc>
              <a:buFont typeface="Wingdings" panose="05000000000000000000" charset="0"/>
              <a:buChar char="Ø"/>
            </a:pPr>
            <a:endParaRPr lang="zh-CN" sz="2000" b="0">
              <a:latin typeface="宋体" panose="02010600030101010101" pitchFamily="2" charset="-122"/>
              <a:cs typeface="宋体" panose="02010600030101010101" pitchFamily="2" charset="-122"/>
            </a:endParaRPr>
          </a:p>
          <a:p>
            <a:pPr marL="342900" indent="-342900" eaLnBrk="1" latinLnBrk="0" hangingPunct="1">
              <a:lnSpc>
                <a:spcPct val="150000"/>
              </a:lnSpc>
              <a:buFont typeface="Wingdings" panose="05000000000000000000" charset="0"/>
              <a:buChar char="Ø"/>
            </a:pPr>
            <a:r>
              <a:rPr lang="zh-CN" sz="2000" b="0">
                <a:latin typeface="宋体" panose="02010600030101010101" pitchFamily="2" charset="-122"/>
                <a:cs typeface="宋体" panose="02010600030101010101" pitchFamily="2" charset="-122"/>
              </a:rPr>
              <a:t>配置说明：目的地址是192.168.2.0/24的数据包，转发给192.168.3.2。</a:t>
            </a:r>
            <a:endParaRPr lang="zh-CN" sz="2000" b="0">
              <a:latin typeface="宋体" panose="02010600030101010101" pitchFamily="2" charset="-122"/>
              <a:cs typeface="宋体" panose="02010600030101010101" pitchFamily="2" charset="-122"/>
            </a:endParaRPr>
          </a:p>
          <a:p>
            <a:pPr marL="342900" indent="-342900" eaLnBrk="1" latinLnBrk="0" hangingPunct="1">
              <a:lnSpc>
                <a:spcPct val="150000"/>
              </a:lnSpc>
              <a:buFont typeface="Wingdings" panose="05000000000000000000" charset="0"/>
              <a:buChar char="Ø"/>
            </a:pPr>
            <a:endParaRPr lang="zh-CN" sz="2000" b="0">
              <a:latin typeface="宋体" panose="02010600030101010101" pitchFamily="2" charset="-122"/>
              <a:cs typeface="宋体" panose="02010600030101010101" pitchFamily="2" charset="-122"/>
            </a:endParaRPr>
          </a:p>
          <a:p>
            <a:pPr marL="342900" indent="-342900" eaLnBrk="1" latinLnBrk="0" hangingPunct="1">
              <a:lnSpc>
                <a:spcPct val="150000"/>
              </a:lnSpc>
              <a:buFont typeface="Wingdings" panose="05000000000000000000" charset="0"/>
              <a:buChar char="Ø"/>
            </a:pPr>
            <a:r>
              <a:rPr lang="zh-CN" sz="2000" b="1">
                <a:latin typeface="宋体" panose="02010600030101010101" pitchFamily="2" charset="-122"/>
                <a:cs typeface="宋体" panose="02010600030101010101" pitchFamily="2" charset="-122"/>
              </a:rPr>
              <a:t>配置路由器R2静态路由：</a:t>
            </a:r>
            <a:endParaRPr lang="en-US" sz="2000" b="0">
              <a:latin typeface="宋体" panose="02010600030101010101" pitchFamily="2" charset="-122"/>
              <a:cs typeface="宋体" panose="02010600030101010101" pitchFamily="2" charset="-122"/>
            </a:endParaRPr>
          </a:p>
          <a:p>
            <a:pPr marL="342900" indent="-342900" eaLnBrk="1" latinLnBrk="0" hangingPunct="1">
              <a:lnSpc>
                <a:spcPct val="150000"/>
              </a:lnSpc>
              <a:buFont typeface="Wingdings" panose="05000000000000000000" charset="0"/>
              <a:buChar char="Ø"/>
            </a:pPr>
            <a:r>
              <a:rPr lang="en-US" sz="2000" b="1">
                <a:latin typeface="宋体" panose="02010600030101010101" pitchFamily="2" charset="-122"/>
                <a:cs typeface="宋体" panose="02010600030101010101" pitchFamily="2" charset="-122"/>
              </a:rPr>
              <a:t>R2(config)#ip route 192.168.1.0 255.255.255.0 f0/0 </a:t>
            </a:r>
            <a:endParaRPr lang="en-US" sz="2000" b="1">
              <a:latin typeface="宋体" panose="02010600030101010101" pitchFamily="2" charset="-122"/>
              <a:cs typeface="宋体" panose="02010600030101010101" pitchFamily="2" charset="-122"/>
            </a:endParaRPr>
          </a:p>
          <a:p>
            <a:pPr marL="342900" indent="-342900" eaLnBrk="1" latinLnBrk="0" hangingPunct="1">
              <a:lnSpc>
                <a:spcPct val="150000"/>
              </a:lnSpc>
              <a:buFont typeface="Wingdings" panose="05000000000000000000" charset="0"/>
              <a:buChar char="Ø"/>
            </a:pPr>
            <a:endParaRPr lang="zh-CN" sz="2000" b="0">
              <a:latin typeface="宋体" panose="02010600030101010101" pitchFamily="2" charset="-122"/>
              <a:cs typeface="宋体" panose="02010600030101010101" pitchFamily="2" charset="-122"/>
            </a:endParaRPr>
          </a:p>
          <a:p>
            <a:pPr marL="342900" indent="-342900" eaLnBrk="1" latinLnBrk="0" hangingPunct="1">
              <a:lnSpc>
                <a:spcPct val="150000"/>
              </a:lnSpc>
              <a:buFont typeface="Wingdings" panose="05000000000000000000" charset="0"/>
              <a:buChar char="Ø"/>
            </a:pPr>
            <a:r>
              <a:rPr lang="zh-CN" sz="2000" b="0">
                <a:latin typeface="宋体" panose="02010600030101010101" pitchFamily="2" charset="-122"/>
                <a:cs typeface="宋体" panose="02010600030101010101" pitchFamily="2" charset="-122"/>
              </a:rPr>
              <a:t>配置说明：目的地址是192.168.1.0/24的数据包，从</a:t>
            </a:r>
            <a:r>
              <a:rPr lang="en-US" sz="2000" b="0">
                <a:latin typeface="宋体" panose="02010600030101010101" pitchFamily="2" charset="-122"/>
                <a:cs typeface="宋体" panose="02010600030101010101" pitchFamily="2" charset="-122"/>
              </a:rPr>
              <a:t>Fa0/0</a:t>
            </a:r>
            <a:r>
              <a:rPr lang="zh-CN" sz="2000" b="0">
                <a:latin typeface="宋体" panose="02010600030101010101" pitchFamily="2" charset="-122"/>
                <a:cs typeface="宋体" panose="02010600030101010101" pitchFamily="2" charset="-122"/>
              </a:rPr>
              <a:t>转发给下一跳路由器。</a:t>
            </a:r>
            <a:endParaRPr lang="zh-CN" altLang="en-US" sz="2000" b="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配置默认路由</a:t>
            </a:r>
            <a:endParaRPr 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文本框 4"/>
          <p:cNvSpPr txBox="1"/>
          <p:nvPr/>
        </p:nvSpPr>
        <p:spPr>
          <a:xfrm>
            <a:off x="2461895" y="2794000"/>
            <a:ext cx="9203690" cy="1167130"/>
          </a:xfrm>
          <a:prstGeom prst="rect">
            <a:avLst/>
          </a:prstGeom>
          <a:noFill/>
          <a:ln w="9525">
            <a:noFill/>
          </a:ln>
        </p:spPr>
        <p:txBody>
          <a:bodyPr>
            <a:noAutofit/>
          </a:bodyPr>
          <a:lstStyle/>
          <a:p>
            <a:pPr marL="342900" indent="-342900" eaLnBrk="1" latinLnBrk="0" hangingPunct="1">
              <a:lnSpc>
                <a:spcPct val="150000"/>
              </a:lnSpc>
              <a:buFont typeface="Wingdings" panose="05000000000000000000" charset="0"/>
              <a:buChar char="Ø"/>
            </a:pPr>
            <a:r>
              <a:rPr sz="2400" b="1">
                <a:latin typeface="宋体" panose="02010600030101010101" pitchFamily="2" charset="-122"/>
                <a:cs typeface="宋体" panose="02010600030101010101" pitchFamily="2" charset="-122"/>
              </a:rPr>
              <a:t>ip route 0.0.0.0 0.0.0.0 172.16.2.1</a:t>
            </a:r>
            <a:endParaRPr sz="2400" b="1">
              <a:latin typeface="宋体" panose="02010600030101010101" pitchFamily="2" charset="-122"/>
              <a:cs typeface="宋体" panose="02010600030101010101" pitchFamily="2" charset="-122"/>
            </a:endParaRPr>
          </a:p>
          <a:p>
            <a:pPr marL="342900" indent="-342900" eaLnBrk="1" latinLnBrk="0" hangingPunct="1">
              <a:lnSpc>
                <a:spcPct val="150000"/>
              </a:lnSpc>
              <a:buFont typeface="Wingdings" panose="05000000000000000000" charset="0"/>
              <a:buChar char="Ø"/>
            </a:pPr>
            <a:r>
              <a:rPr sz="2400" b="1">
                <a:latin typeface="宋体" panose="02010600030101010101" pitchFamily="2" charset="-122"/>
                <a:cs typeface="宋体" panose="02010600030101010101" pitchFamily="2" charset="-122"/>
              </a:rPr>
              <a:t>ip route 0.0.0.0 0.0.0.0 serial 1</a:t>
            </a:r>
            <a:endParaRPr sz="2400" b="1">
              <a:latin typeface="宋体" panose="02010600030101010101" pitchFamily="2" charset="-122"/>
              <a:cs typeface="宋体" panose="02010600030101010101" pitchFamily="2" charset="-122"/>
            </a:endParaRPr>
          </a:p>
        </p:txBody>
      </p:sp>
      <p:sp>
        <p:nvSpPr>
          <p:cNvPr id="100" name="文本框 99"/>
          <p:cNvSpPr txBox="1"/>
          <p:nvPr/>
        </p:nvSpPr>
        <p:spPr>
          <a:xfrm>
            <a:off x="1800225" y="1875155"/>
            <a:ext cx="9490075" cy="521970"/>
          </a:xfrm>
          <a:prstGeom prst="rect">
            <a:avLst/>
          </a:prstGeom>
          <a:noFill/>
          <a:ln w="9525">
            <a:noFill/>
          </a:ln>
        </p:spPr>
        <p:txBody>
          <a:bodyPr wrap="square">
            <a:spAutoFit/>
          </a:bodyPr>
          <a:lstStyle/>
          <a:p>
            <a:pPr marL="0" indent="266700"/>
            <a:r>
              <a:rPr lang="zh-CN" sz="2800" b="0">
                <a:solidFill>
                  <a:srgbClr val="333333"/>
                </a:solidFill>
                <a:ea typeface="宋体" panose="02010600030101010101" pitchFamily="2" charset="-122"/>
              </a:rPr>
              <a:t>Router(config)#ip route </a:t>
            </a:r>
            <a:r>
              <a:rPr lang="zh-CN" sz="2800" b="0">
                <a:solidFill>
                  <a:srgbClr val="FF0000"/>
                </a:solidFill>
                <a:ea typeface="宋体" panose="02010600030101010101" pitchFamily="2" charset="-122"/>
              </a:rPr>
              <a:t>0.0.0.0 0.0.0.0 </a:t>
            </a:r>
            <a:r>
              <a:rPr lang="zh-CN" sz="2800" b="0">
                <a:solidFill>
                  <a:srgbClr val="0070C0"/>
                </a:solidFill>
                <a:ea typeface="宋体" panose="02010600030101010101" pitchFamily="2" charset="-122"/>
              </a:rPr>
              <a:t>[网关地址/本地接口]</a:t>
            </a:r>
            <a:endParaRPr lang="zh-CN" altLang="en-US" sz="2800" b="0">
              <a:solidFill>
                <a:srgbClr val="0070C0"/>
              </a:solidFill>
              <a:ea typeface="宋体" panose="02010600030101010101" pitchFamily="2" charset="-122"/>
            </a:endParaRPr>
          </a:p>
        </p:txBody>
      </p:sp>
      <p:sp>
        <p:nvSpPr>
          <p:cNvPr id="2" name="文本框 1"/>
          <p:cNvSpPr txBox="1"/>
          <p:nvPr/>
        </p:nvSpPr>
        <p:spPr>
          <a:xfrm>
            <a:off x="1319530" y="4340225"/>
            <a:ext cx="10052685" cy="1198880"/>
          </a:xfrm>
          <a:prstGeom prst="rect">
            <a:avLst/>
          </a:prstGeom>
          <a:noFill/>
          <a:ln w="9525">
            <a:noFill/>
          </a:ln>
        </p:spPr>
        <p:txBody>
          <a:bodyPr wrap="square">
            <a:spAutoFit/>
          </a:bodyPr>
          <a:p>
            <a:pPr marL="0" indent="266700" eaLnBrk="1" latinLnBrk="0" hangingPunct="1">
              <a:lnSpc>
                <a:spcPct val="150000"/>
              </a:lnSpc>
            </a:pPr>
            <a:r>
              <a:rPr lang="en-US" altLang="zh-CN" sz="2400" b="0">
                <a:ea typeface="宋体" panose="02010600030101010101" pitchFamily="2" charset="-122"/>
              </a:rPr>
              <a:t>     </a:t>
            </a:r>
            <a:r>
              <a:rPr lang="zh-CN" sz="2400" b="0">
                <a:ea typeface="宋体" panose="02010600030101010101" pitchFamily="2" charset="-122"/>
              </a:rPr>
              <a:t>目的地址0.0.0.0 和子网掩码0.0.0.0，表示匹配所有网络地址，根据最长掩码匹配原则，默认路由为路由匹配的最后选择。</a:t>
            </a:r>
            <a:endParaRPr lang="zh-CN" altLang="en-US" sz="24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配置浮动路由</a:t>
            </a:r>
            <a:endPar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文本框 4"/>
          <p:cNvSpPr txBox="1"/>
          <p:nvPr/>
        </p:nvSpPr>
        <p:spPr>
          <a:xfrm>
            <a:off x="958850" y="3736340"/>
            <a:ext cx="11118850" cy="3003550"/>
          </a:xfrm>
          <a:prstGeom prst="rect">
            <a:avLst/>
          </a:prstGeom>
          <a:noFill/>
          <a:ln w="9525">
            <a:noFill/>
          </a:ln>
        </p:spPr>
        <p:txBody>
          <a:bodyPr>
            <a:noAutofit/>
          </a:bodyPr>
          <a:lstStyle/>
          <a:p>
            <a:pPr marL="342900" indent="-342900">
              <a:buFont typeface="Wingdings" panose="05000000000000000000" charset="0"/>
              <a:buChar char="Ø"/>
            </a:pPr>
            <a:r>
              <a:rPr sz="2200" b="1">
                <a:latin typeface="宋体" panose="02010600030101010101" pitchFamily="2" charset="-122"/>
                <a:cs typeface="宋体" panose="02010600030101010101" pitchFamily="2" charset="-122"/>
              </a:rPr>
              <a:t>Router(config)#ip route 192.168.1.0 255.255.255.0 192.168.2.2 10</a:t>
            </a:r>
            <a:endParaRPr sz="2200" b="1">
              <a:latin typeface="宋体" panose="02010600030101010101" pitchFamily="2" charset="-122"/>
              <a:cs typeface="宋体" panose="02010600030101010101" pitchFamily="2" charset="-122"/>
            </a:endParaRPr>
          </a:p>
          <a:p>
            <a:pPr marL="342900" indent="-342900">
              <a:buFont typeface="Wingdings" panose="05000000000000000000" charset="0"/>
              <a:buChar char="Ø"/>
            </a:pPr>
            <a:endParaRPr sz="2200" b="1">
              <a:latin typeface="宋体" panose="02010600030101010101" pitchFamily="2" charset="-122"/>
              <a:cs typeface="宋体" panose="02010600030101010101" pitchFamily="2" charset="-122"/>
            </a:endParaRPr>
          </a:p>
          <a:p>
            <a:pPr marL="342900" indent="-342900">
              <a:buFont typeface="Wingdings" panose="05000000000000000000" charset="0"/>
              <a:buChar char="Ø"/>
            </a:pPr>
            <a:r>
              <a:rPr sz="2200" b="1">
                <a:latin typeface="宋体" panose="02010600030101010101" pitchFamily="2" charset="-122"/>
                <a:cs typeface="宋体" panose="02010600030101010101" pitchFamily="2" charset="-122"/>
              </a:rPr>
              <a:t>Router(config)#ip route 192.168.1.0 255.255.255.0 192.168.3.2 5</a:t>
            </a:r>
            <a:endParaRPr sz="2200" b="1">
              <a:latin typeface="宋体" panose="02010600030101010101" pitchFamily="2" charset="-122"/>
              <a:cs typeface="宋体" panose="02010600030101010101" pitchFamily="2" charset="-122"/>
            </a:endParaRPr>
          </a:p>
          <a:p>
            <a:pPr marL="342900" indent="-342900">
              <a:buFont typeface="Wingdings" panose="05000000000000000000" charset="0"/>
              <a:buChar char="Ø"/>
            </a:pPr>
            <a:endParaRPr sz="2200">
              <a:latin typeface="宋体" panose="02010600030101010101" pitchFamily="2" charset="-122"/>
              <a:cs typeface="宋体" panose="02010600030101010101" pitchFamily="2" charset="-122"/>
            </a:endParaRPr>
          </a:p>
          <a:p>
            <a:pPr marL="0" indent="0">
              <a:buFont typeface="Wingdings" panose="05000000000000000000" charset="0"/>
              <a:buNone/>
            </a:pPr>
            <a:r>
              <a:rPr lang="en-US" sz="2200">
                <a:latin typeface="宋体" panose="02010600030101010101" pitchFamily="2" charset="-122"/>
                <a:cs typeface="宋体" panose="02010600030101010101" pitchFamily="2" charset="-122"/>
              </a:rPr>
              <a:t>  </a:t>
            </a:r>
            <a:r>
              <a:rPr sz="2200">
                <a:solidFill>
                  <a:srgbClr val="FF0000"/>
                </a:solidFill>
                <a:latin typeface="宋体" panose="02010600030101010101" pitchFamily="2" charset="-122"/>
                <a:cs typeface="宋体" panose="02010600030101010101" pitchFamily="2" charset="-122"/>
              </a:rPr>
              <a:t>第一条默认AD值为1，第二条AD值设置为5，所以第一条为主路由，第二条为备用路由。</a:t>
            </a:r>
            <a:endParaRPr sz="2200">
              <a:solidFill>
                <a:srgbClr val="FF0000"/>
              </a:solidFill>
              <a:latin typeface="宋体" panose="02010600030101010101" pitchFamily="2" charset="-122"/>
              <a:cs typeface="宋体" panose="02010600030101010101" pitchFamily="2" charset="-122"/>
            </a:endParaRPr>
          </a:p>
        </p:txBody>
      </p:sp>
      <p:sp>
        <p:nvSpPr>
          <p:cNvPr id="100" name="文本框 99"/>
          <p:cNvSpPr txBox="1"/>
          <p:nvPr/>
        </p:nvSpPr>
        <p:spPr>
          <a:xfrm>
            <a:off x="838835" y="1631950"/>
            <a:ext cx="10372090" cy="1783715"/>
          </a:xfrm>
          <a:prstGeom prst="rect">
            <a:avLst/>
          </a:prstGeom>
          <a:noFill/>
          <a:ln w="9525">
            <a:noFill/>
          </a:ln>
        </p:spPr>
        <p:txBody>
          <a:bodyPr wrap="square">
            <a:spAutoFit/>
          </a:bodyPr>
          <a:lstStyle/>
          <a:p>
            <a:pPr marL="0" indent="266700"/>
            <a:r>
              <a:rPr lang="zh-CN" sz="2200" b="0">
                <a:ea typeface="宋体" panose="02010600030101010101" pitchFamily="2" charset="-122"/>
              </a:rPr>
              <a:t> Router(config)#ip route</a:t>
            </a:r>
            <a:r>
              <a:rPr lang="zh-CN" sz="2200" b="0">
                <a:solidFill>
                  <a:srgbClr val="FF0000"/>
                </a:solidFill>
                <a:ea typeface="宋体" panose="02010600030101010101" pitchFamily="2" charset="-122"/>
              </a:rPr>
              <a:t> [目标网络] [子网掩码] </a:t>
            </a:r>
            <a:r>
              <a:rPr lang="zh-CN" sz="2200" b="0">
                <a:ea typeface="宋体" panose="02010600030101010101" pitchFamily="2" charset="-122"/>
              </a:rPr>
              <a:t>[网关地址/本地出口]</a:t>
            </a:r>
            <a:r>
              <a:rPr lang="zh-CN" sz="2200" b="0">
                <a:solidFill>
                  <a:srgbClr val="0070C0"/>
                </a:solidFill>
                <a:ea typeface="宋体" panose="02010600030101010101" pitchFamily="2" charset="-122"/>
              </a:rPr>
              <a:t> [AD值]</a:t>
            </a:r>
            <a:r>
              <a:rPr lang="zh-CN" sz="2200" b="0">
                <a:ea typeface="宋体" panose="02010600030101010101" pitchFamily="2" charset="-122"/>
              </a:rPr>
              <a:t> </a:t>
            </a:r>
            <a:endParaRPr lang="zh-CN" sz="2200" b="0">
              <a:ea typeface="宋体" panose="02010600030101010101" pitchFamily="2" charset="-122"/>
            </a:endParaRPr>
          </a:p>
          <a:p>
            <a:pPr marL="0" indent="266700"/>
            <a:endParaRPr lang="zh-CN" sz="2200" b="0">
              <a:ea typeface="宋体" panose="02010600030101010101" pitchFamily="2" charset="-122"/>
            </a:endParaRPr>
          </a:p>
          <a:p>
            <a:pPr marL="0" indent="266700"/>
            <a:r>
              <a:rPr lang="zh-CN" sz="2200" b="0">
                <a:ea typeface="宋体" panose="02010600030101010101" pitchFamily="2" charset="-122"/>
              </a:rPr>
              <a:t>- [目标网络] [子网掩码] [下一跳/本地出口]与静态路由参数一致</a:t>
            </a:r>
            <a:endParaRPr lang="zh-CN" sz="2200" b="0">
              <a:ea typeface="宋体" panose="02010600030101010101" pitchFamily="2" charset="-122"/>
            </a:endParaRPr>
          </a:p>
          <a:p>
            <a:pPr marL="0" indent="266700"/>
            <a:endParaRPr lang="zh-CN" sz="2200" b="0">
              <a:ea typeface="宋体" panose="02010600030101010101" pitchFamily="2" charset="-122"/>
            </a:endParaRPr>
          </a:p>
          <a:p>
            <a:pPr marL="0" indent="266700"/>
            <a:r>
              <a:rPr lang="zh-CN" sz="2200" b="0">
                <a:ea typeface="宋体" panose="02010600030101010101" pitchFamily="2" charset="-122"/>
              </a:rPr>
              <a:t>- [AD值]范围1-255，路由的AD值越小越优先。</a:t>
            </a:r>
            <a:endParaRPr lang="zh-CN" sz="22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配置静态路由（例二）</a:t>
            </a:r>
            <a:endParaRPr 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0" name="文本框 99"/>
          <p:cNvSpPr txBox="1"/>
          <p:nvPr/>
        </p:nvSpPr>
        <p:spPr>
          <a:xfrm>
            <a:off x="5707380" y="1071880"/>
            <a:ext cx="4617720" cy="368300"/>
          </a:xfrm>
          <a:prstGeom prst="rect">
            <a:avLst/>
          </a:prstGeom>
          <a:noFill/>
          <a:ln w="9525">
            <a:noFill/>
          </a:ln>
        </p:spPr>
        <p:txBody>
          <a:bodyPr wrap="square">
            <a:spAutoFit/>
          </a:bodyPr>
          <a:p>
            <a:pPr marL="0" indent="266700"/>
            <a:r>
              <a:rPr lang="zh-CN" sz="1800" b="0">
                <a:solidFill>
                  <a:srgbClr val="333333"/>
                </a:solidFill>
                <a:ea typeface="宋体" panose="02010600030101010101" pitchFamily="2" charset="-122"/>
              </a:rPr>
              <a:t>设备接口连接表</a:t>
            </a:r>
            <a:endParaRPr lang="zh-CN" altLang="en-US" sz="1800" b="0">
              <a:solidFill>
                <a:srgbClr val="333333"/>
              </a:solidFill>
              <a:ea typeface="宋体" panose="02010600030101010101" pitchFamily="2" charset="-122"/>
            </a:endParaRPr>
          </a:p>
        </p:txBody>
      </p:sp>
      <p:sp>
        <p:nvSpPr>
          <p:cNvPr id="7" name="文本框 6"/>
          <p:cNvSpPr txBox="1"/>
          <p:nvPr/>
        </p:nvSpPr>
        <p:spPr>
          <a:xfrm>
            <a:off x="5948045" y="3435985"/>
            <a:ext cx="5080000" cy="368300"/>
          </a:xfrm>
          <a:prstGeom prst="rect">
            <a:avLst/>
          </a:prstGeom>
          <a:noFill/>
          <a:ln w="9525">
            <a:noFill/>
          </a:ln>
        </p:spPr>
        <p:txBody>
          <a:bodyPr>
            <a:spAutoFit/>
          </a:bodyPr>
          <a:p>
            <a:pPr marL="0" indent="0"/>
            <a:r>
              <a:rPr lang="zh-CN" sz="1800" b="0">
                <a:solidFill>
                  <a:srgbClr val="333333"/>
                </a:solidFill>
                <a:ea typeface="宋体" panose="02010600030101010101" pitchFamily="2" charset="-122"/>
              </a:rPr>
              <a:t>设备接口地址表</a:t>
            </a:r>
            <a:endParaRPr lang="zh-CN" altLang="en-US" sz="1800" b="0">
              <a:solidFill>
                <a:srgbClr val="333333"/>
              </a:solidFill>
              <a:ea typeface="宋体" panose="02010600030101010101" pitchFamily="2" charset="-122"/>
            </a:endParaRPr>
          </a:p>
        </p:txBody>
      </p:sp>
      <p:pic>
        <p:nvPicPr>
          <p:cNvPr id="2" name="图片 1"/>
          <p:cNvPicPr>
            <a:picLocks noChangeAspect="1"/>
          </p:cNvPicPr>
          <p:nvPr>
            <p:custDataLst>
              <p:tags r:id="rId1"/>
            </p:custDataLst>
          </p:nvPr>
        </p:nvPicPr>
        <p:blipFill>
          <a:blip r:embed="rId2"/>
          <a:stretch>
            <a:fillRect/>
          </a:stretch>
        </p:blipFill>
        <p:spPr>
          <a:xfrm>
            <a:off x="657860" y="910590"/>
            <a:ext cx="4823460" cy="3155315"/>
          </a:xfrm>
          <a:prstGeom prst="rect">
            <a:avLst/>
          </a:prstGeom>
        </p:spPr>
      </p:pic>
      <p:pic>
        <p:nvPicPr>
          <p:cNvPr id="5" name="图片 4"/>
          <p:cNvPicPr>
            <a:picLocks noChangeAspect="1"/>
          </p:cNvPicPr>
          <p:nvPr>
            <p:custDataLst>
              <p:tags r:id="rId3"/>
            </p:custDataLst>
          </p:nvPr>
        </p:nvPicPr>
        <p:blipFill>
          <a:blip r:embed="rId4"/>
          <a:stretch>
            <a:fillRect/>
          </a:stretch>
        </p:blipFill>
        <p:spPr>
          <a:xfrm>
            <a:off x="5948045" y="1461770"/>
            <a:ext cx="5753735" cy="1736090"/>
          </a:xfrm>
          <a:prstGeom prst="rect">
            <a:avLst/>
          </a:prstGeom>
        </p:spPr>
      </p:pic>
      <p:pic>
        <p:nvPicPr>
          <p:cNvPr id="8" name="图片 7"/>
          <p:cNvPicPr>
            <a:picLocks noChangeAspect="1"/>
          </p:cNvPicPr>
          <p:nvPr>
            <p:custDataLst>
              <p:tags r:id="rId5"/>
            </p:custDataLst>
          </p:nvPr>
        </p:nvPicPr>
        <p:blipFill>
          <a:blip r:embed="rId6"/>
          <a:stretch>
            <a:fillRect/>
          </a:stretch>
        </p:blipFill>
        <p:spPr>
          <a:xfrm>
            <a:off x="5948045" y="3796030"/>
            <a:ext cx="5754370" cy="29419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配置静态路由（例二）</a:t>
            </a:r>
            <a:endParaRPr 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2"/>
          <p:cNvSpPr txBox="1"/>
          <p:nvPr/>
        </p:nvSpPr>
        <p:spPr>
          <a:xfrm>
            <a:off x="1198880" y="970915"/>
            <a:ext cx="9876155" cy="5879465"/>
          </a:xfrm>
          <a:prstGeom prst="rect">
            <a:avLst/>
          </a:prstGeom>
          <a:noFill/>
          <a:ln w="9525">
            <a:noFill/>
          </a:ln>
        </p:spPr>
        <p:txBody>
          <a:bodyPr>
            <a:noAutofit/>
          </a:bodyPr>
          <a:p>
            <a:pPr marL="0" indent="266700" eaLnBrk="1" latinLnBrk="0" hangingPunct="1">
              <a:lnSpc>
                <a:spcPct val="150000"/>
              </a:lnSpc>
            </a:pPr>
            <a:r>
              <a:rPr lang="en-US" altLang="zh-CN" sz="2000" b="0">
                <a:latin typeface="宋体" panose="02010600030101010101" pitchFamily="2" charset="-122"/>
                <a:cs typeface="宋体" panose="02010600030101010101" pitchFamily="2" charset="-122"/>
              </a:rPr>
              <a:t>  </a:t>
            </a:r>
            <a:r>
              <a:rPr lang="zh-CN" sz="2000" b="0">
                <a:latin typeface="宋体" panose="02010600030101010101" pitchFamily="2" charset="-122"/>
                <a:cs typeface="宋体" panose="02010600030101010101" pitchFamily="2" charset="-122"/>
              </a:rPr>
              <a:t>路由器有两条路径可以到达目的网络，当主线路（示例主用线路为F0/0）失效时（接口down或线路断开），备用线路切换为主用。</a:t>
            </a:r>
            <a:endParaRPr lang="en-US" sz="2000" b="0">
              <a:solidFill>
                <a:srgbClr val="000000"/>
              </a:solidFill>
              <a:latin typeface="宋体" panose="02010600030101010101" pitchFamily="2" charset="-122"/>
              <a:cs typeface="宋体" panose="02010600030101010101" pitchFamily="2" charset="-122"/>
            </a:endParaRPr>
          </a:p>
          <a:p>
            <a:pPr marL="0" indent="266700" eaLnBrk="1" latinLnBrk="0" hangingPunct="1">
              <a:lnSpc>
                <a:spcPct val="150000"/>
              </a:lnSpc>
            </a:pPr>
            <a:r>
              <a:rPr lang="en-US" altLang="zh-CN" sz="2000" b="0">
                <a:solidFill>
                  <a:srgbClr val="000000"/>
                </a:solidFill>
                <a:latin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cs typeface="宋体" panose="02010600030101010101" pitchFamily="2" charset="-122"/>
              </a:rPr>
              <a:t>根据设备信息修改主机名、配置IP地址。</a:t>
            </a:r>
            <a:endParaRPr lang="en-US" sz="2000" b="0">
              <a:solidFill>
                <a:srgbClr val="000000"/>
              </a:solidFill>
              <a:latin typeface="宋体" panose="02010600030101010101" pitchFamily="2" charset="-122"/>
              <a:cs typeface="宋体" panose="02010600030101010101" pitchFamily="2" charset="-122"/>
            </a:endParaRPr>
          </a:p>
          <a:p>
            <a:pPr marL="0" indent="266700" eaLnBrk="1" latinLnBrk="0" hangingPunct="1">
              <a:lnSpc>
                <a:spcPct val="150000"/>
              </a:lnSpc>
            </a:pPr>
            <a:r>
              <a:rPr lang="en-US" altLang="zh-CN" sz="2000" b="0">
                <a:solidFill>
                  <a:srgbClr val="000000"/>
                </a:solidFill>
                <a:latin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cs typeface="宋体" panose="02010600030101010101" pitchFamily="2" charset="-122"/>
              </a:rPr>
              <a:t>使用静态路由协议在R1上添加PC2网段路由，下一跳IP地址为</a:t>
            </a:r>
            <a:r>
              <a:rPr lang="zh-CN" sz="2000" b="0">
                <a:latin typeface="宋体" panose="02010600030101010101" pitchFamily="2" charset="-122"/>
                <a:cs typeface="宋体" panose="02010600030101010101" pitchFamily="2" charset="-122"/>
              </a:rPr>
              <a:t>192.168.3.2；再</a:t>
            </a:r>
            <a:r>
              <a:rPr lang="zh-CN" sz="2000" b="0">
                <a:solidFill>
                  <a:srgbClr val="000000"/>
                </a:solidFill>
                <a:latin typeface="宋体" panose="02010600030101010101" pitchFamily="2" charset="-122"/>
                <a:cs typeface="宋体" panose="02010600030101010101" pitchFamily="2" charset="-122"/>
              </a:rPr>
              <a:t>使用静态路由协议在R1上添加PC2网段备用路由路由，下一跳IP地址为</a:t>
            </a:r>
            <a:r>
              <a:rPr lang="en-US" sz="2000" b="0">
                <a:latin typeface="宋体" panose="02010600030101010101" pitchFamily="2" charset="-122"/>
                <a:cs typeface="宋体" panose="02010600030101010101" pitchFamily="2" charset="-122"/>
              </a:rPr>
              <a:t>192.168.4</a:t>
            </a:r>
            <a:r>
              <a:rPr lang="zh-CN" sz="2000" b="0">
                <a:latin typeface="宋体" panose="02010600030101010101" pitchFamily="2" charset="-122"/>
                <a:cs typeface="宋体" panose="02010600030101010101" pitchFamily="2" charset="-122"/>
              </a:rPr>
              <a:t>.2，管理距离为</a:t>
            </a:r>
            <a:r>
              <a:rPr lang="en-US" sz="2000" b="0">
                <a:latin typeface="宋体" panose="02010600030101010101" pitchFamily="2" charset="-122"/>
                <a:cs typeface="宋体" panose="02010600030101010101" pitchFamily="2" charset="-122"/>
              </a:rPr>
              <a:t>10 </a:t>
            </a:r>
            <a:r>
              <a:rPr lang="zh-CN" sz="2000" b="0">
                <a:latin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cs typeface="宋体" panose="02010600030101010101" pitchFamily="2" charset="-122"/>
              </a:rPr>
              <a:t>。</a:t>
            </a:r>
            <a:endParaRPr lang="en-US" sz="2000" b="0">
              <a:solidFill>
                <a:srgbClr val="000000"/>
              </a:solidFill>
              <a:latin typeface="宋体" panose="02010600030101010101" pitchFamily="2" charset="-122"/>
              <a:cs typeface="宋体" panose="02010600030101010101" pitchFamily="2" charset="-122"/>
            </a:endParaRPr>
          </a:p>
          <a:p>
            <a:pPr marL="0" indent="266700" eaLnBrk="1" latinLnBrk="0" hangingPunct="1">
              <a:lnSpc>
                <a:spcPct val="150000"/>
              </a:lnSpc>
            </a:pPr>
            <a:r>
              <a:rPr lang="en-US" altLang="zh-CN" sz="2000" b="0">
                <a:solidFill>
                  <a:srgbClr val="000000"/>
                </a:solidFill>
                <a:latin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cs typeface="宋体" panose="02010600030101010101" pitchFamily="2" charset="-122"/>
              </a:rPr>
              <a:t>使用静态路由协议在R2上添加PC1网段路由，下一跳IP地址为</a:t>
            </a:r>
            <a:r>
              <a:rPr lang="en-US" sz="2000" b="0">
                <a:latin typeface="宋体" panose="02010600030101010101" pitchFamily="2" charset="-122"/>
                <a:cs typeface="宋体" panose="02010600030101010101" pitchFamily="2" charset="-122"/>
              </a:rPr>
              <a:t>192.168.3.1</a:t>
            </a:r>
            <a:r>
              <a:rPr lang="zh-CN" sz="2000" b="0">
                <a:latin typeface="宋体" panose="02010600030101010101" pitchFamily="2" charset="-122"/>
                <a:cs typeface="宋体" panose="02010600030101010101" pitchFamily="2" charset="-122"/>
              </a:rPr>
              <a:t>；再</a:t>
            </a:r>
            <a:r>
              <a:rPr lang="zh-CN" sz="2000" b="0">
                <a:solidFill>
                  <a:srgbClr val="000000"/>
                </a:solidFill>
                <a:latin typeface="宋体" panose="02010600030101010101" pitchFamily="2" charset="-122"/>
                <a:cs typeface="宋体" panose="02010600030101010101" pitchFamily="2" charset="-122"/>
              </a:rPr>
              <a:t>使用静态路由协议在R2上添加PC1网段备用路由路由，下一跳IP地址为</a:t>
            </a:r>
            <a:r>
              <a:rPr lang="en-US" sz="2000" b="0">
                <a:latin typeface="宋体" panose="02010600030101010101" pitchFamily="2" charset="-122"/>
                <a:cs typeface="宋体" panose="02010600030101010101" pitchFamily="2" charset="-122"/>
              </a:rPr>
              <a:t>192.168.4.1</a:t>
            </a:r>
            <a:r>
              <a:rPr lang="zh-CN" sz="2000" b="0">
                <a:latin typeface="宋体" panose="02010600030101010101" pitchFamily="2" charset="-122"/>
                <a:cs typeface="宋体" panose="02010600030101010101" pitchFamily="2" charset="-122"/>
              </a:rPr>
              <a:t>，管理距离为</a:t>
            </a:r>
            <a:r>
              <a:rPr lang="en-US" sz="2000" b="0">
                <a:latin typeface="宋体" panose="02010600030101010101" pitchFamily="2" charset="-122"/>
                <a:cs typeface="宋体" panose="02010600030101010101" pitchFamily="2" charset="-122"/>
              </a:rPr>
              <a:t>10 </a:t>
            </a:r>
            <a:r>
              <a:rPr lang="zh-CN" sz="2000" b="0">
                <a:latin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cs typeface="宋体" panose="02010600030101010101" pitchFamily="2" charset="-122"/>
              </a:rPr>
              <a:t>。</a:t>
            </a:r>
            <a:endParaRPr lang="en-US" sz="2000" b="0">
              <a:solidFill>
                <a:srgbClr val="000000"/>
              </a:solidFill>
              <a:latin typeface="宋体" panose="02010600030101010101" pitchFamily="2" charset="-122"/>
              <a:cs typeface="宋体" panose="02010600030101010101" pitchFamily="2" charset="-122"/>
            </a:endParaRPr>
          </a:p>
          <a:p>
            <a:pPr marL="0" indent="266700" eaLnBrk="1" latinLnBrk="0" hangingPunct="1">
              <a:lnSpc>
                <a:spcPct val="150000"/>
              </a:lnSpc>
            </a:pPr>
            <a:r>
              <a:rPr lang="en-US" altLang="zh-CN" sz="2000" b="0">
                <a:solidFill>
                  <a:srgbClr val="000000"/>
                </a:solidFill>
                <a:latin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cs typeface="宋体" panose="02010600030101010101" pitchFamily="2" charset="-122"/>
              </a:rPr>
              <a:t>测试PC1与PC2连通性，并查看R1、R2路由表中的静态路由条目。</a:t>
            </a:r>
            <a:endParaRPr lang="en-US" sz="2000" b="0">
              <a:solidFill>
                <a:srgbClr val="000000"/>
              </a:solidFill>
              <a:latin typeface="宋体" panose="02010600030101010101" pitchFamily="2" charset="-122"/>
              <a:cs typeface="宋体" panose="02010600030101010101" pitchFamily="2" charset="-122"/>
            </a:endParaRPr>
          </a:p>
          <a:p>
            <a:pPr marL="0" indent="266700" eaLnBrk="1" latinLnBrk="0" hangingPunct="1">
              <a:lnSpc>
                <a:spcPct val="150000"/>
              </a:lnSpc>
            </a:pPr>
            <a:r>
              <a:rPr lang="en-US" altLang="zh-CN" sz="2000" b="0">
                <a:solidFill>
                  <a:srgbClr val="000000"/>
                </a:solidFill>
                <a:latin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cs typeface="宋体" panose="02010600030101010101" pitchFamily="2" charset="-122"/>
              </a:rPr>
              <a:t>移除R1、R2连接的主线路（关闭R1或R2的Fa0/0端口，也可实现主线路断路），再次测试PC1与PC2连通性，并查看R1、R2路由表中的静态路由条目。</a:t>
            </a:r>
            <a:endParaRPr lang="zh-CN" altLang="en-US" sz="2000" b="0">
              <a:solidFill>
                <a:srgbClr val="000000"/>
              </a:solidFill>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配置信息</a:t>
            </a:r>
            <a:endParaRPr lang="en-US" alt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2"/>
          <p:cNvSpPr txBox="1"/>
          <p:nvPr/>
        </p:nvSpPr>
        <p:spPr>
          <a:xfrm>
            <a:off x="777875" y="850900"/>
            <a:ext cx="11158855" cy="6064250"/>
          </a:xfrm>
          <a:prstGeom prst="rect">
            <a:avLst/>
          </a:prstGeom>
          <a:noFill/>
          <a:ln w="9525">
            <a:noFill/>
          </a:ln>
        </p:spPr>
        <p:txBody>
          <a:bodyPr>
            <a:noAutofit/>
          </a:bodyPr>
          <a:p>
            <a:pPr marL="0" indent="266700" eaLnBrk="1" latinLnBrk="0" hangingPunct="1">
              <a:lnSpc>
                <a:spcPct val="150000"/>
              </a:lnSpc>
            </a:pPr>
            <a:r>
              <a:rPr sz="2000" b="1">
                <a:solidFill>
                  <a:srgbClr val="0E419A"/>
                </a:solidFill>
                <a:latin typeface="黑体" panose="02010609060101010101" charset="-122"/>
                <a:ea typeface="黑体" panose="02010609060101010101" charset="-122"/>
                <a:cs typeface="黑体" panose="02010609060101010101" charset="-122"/>
              </a:rPr>
              <a:t>STEP 1：</a:t>
            </a:r>
            <a:r>
              <a:rPr sz="2000" b="0">
                <a:latin typeface="宋体" panose="02010600030101010101" pitchFamily="2" charset="-122"/>
                <a:cs typeface="宋体" panose="02010600030101010101" pitchFamily="2" charset="-122"/>
              </a:rPr>
              <a:t>根据设备信息修改主机名、配置IP地址。</a:t>
            </a:r>
            <a:endParaRPr sz="2000" b="0">
              <a:latin typeface="宋体" panose="02010600030101010101" pitchFamily="2" charset="-122"/>
              <a:cs typeface="宋体" panose="02010600030101010101" pitchFamily="2" charset="-122"/>
            </a:endParaRPr>
          </a:p>
          <a:p>
            <a:pPr marL="0" indent="266700" eaLnBrk="1" latinLnBrk="0" hangingPunct="1">
              <a:lnSpc>
                <a:spcPct val="150000"/>
              </a:lnSpc>
            </a:pPr>
            <a:r>
              <a:rPr sz="2000" b="1">
                <a:solidFill>
                  <a:srgbClr val="0E419A"/>
                </a:solidFill>
                <a:latin typeface="黑体" panose="02010609060101010101" charset="-122"/>
                <a:ea typeface="黑体" panose="02010609060101010101" charset="-122"/>
                <a:cs typeface="黑体" panose="02010609060101010101" charset="-122"/>
              </a:rPr>
              <a:t>STEP 2：</a:t>
            </a:r>
            <a:r>
              <a:rPr sz="2000" b="0">
                <a:latin typeface="宋体" panose="02010600030101010101" pitchFamily="2" charset="-122"/>
                <a:cs typeface="宋体" panose="02010600030101010101" pitchFamily="2" charset="-122"/>
              </a:rPr>
              <a:t>配置路由器R1默认路由</a:t>
            </a:r>
            <a:endParaRPr sz="2000" b="0">
              <a:latin typeface="宋体" panose="02010600030101010101" pitchFamily="2" charset="-122"/>
              <a:cs typeface="宋体" panose="02010600030101010101" pitchFamily="2" charset="-122"/>
            </a:endParaRPr>
          </a:p>
          <a:p>
            <a:pPr marL="0" indent="266700" eaLnBrk="1" latinLnBrk="0" hangingPunct="1">
              <a:lnSpc>
                <a:spcPct val="150000"/>
              </a:lnSpc>
            </a:pPr>
            <a:r>
              <a:rPr sz="2000" b="0">
                <a:latin typeface="宋体" panose="02010600030101010101" pitchFamily="2" charset="-122"/>
                <a:cs typeface="宋体" panose="02010600030101010101" pitchFamily="2" charset="-122"/>
              </a:rPr>
              <a:t>R1(config)#ip route 192.168.2.0 255.255.255.0 192.168.3.2      </a:t>
            </a:r>
            <a:endParaRPr sz="2000" b="0">
              <a:latin typeface="宋体" panose="02010600030101010101" pitchFamily="2" charset="-122"/>
              <a:cs typeface="宋体" panose="02010600030101010101" pitchFamily="2" charset="-122"/>
            </a:endParaRPr>
          </a:p>
          <a:p>
            <a:pPr marL="0" indent="266700" eaLnBrk="1" latinLnBrk="0" hangingPunct="1">
              <a:lnSpc>
                <a:spcPct val="150000"/>
              </a:lnSpc>
            </a:pPr>
            <a:r>
              <a:rPr sz="2000" b="0">
                <a:latin typeface="宋体" panose="02010600030101010101" pitchFamily="2" charset="-122"/>
                <a:cs typeface="宋体" panose="02010600030101010101" pitchFamily="2" charset="-122"/>
              </a:rPr>
              <a:t>配置说明：目的地址是192.168.2.0/24的数据包，转发给192.168.3.2。</a:t>
            </a:r>
            <a:endParaRPr sz="2000" b="0">
              <a:latin typeface="宋体" panose="02010600030101010101" pitchFamily="2" charset="-122"/>
              <a:cs typeface="宋体" panose="02010600030101010101" pitchFamily="2" charset="-122"/>
            </a:endParaRPr>
          </a:p>
          <a:p>
            <a:pPr marL="0" indent="266700" eaLnBrk="1" latinLnBrk="0" hangingPunct="1">
              <a:lnSpc>
                <a:spcPct val="150000"/>
              </a:lnSpc>
            </a:pPr>
            <a:r>
              <a:rPr sz="2000" b="0">
                <a:latin typeface="宋体" panose="02010600030101010101" pitchFamily="2" charset="-122"/>
                <a:cs typeface="宋体" panose="02010600030101010101" pitchFamily="2" charset="-122"/>
              </a:rPr>
              <a:t>R1(config)#ip route 192.168.2.0 255.255.255.0 192.168.4.2 10    </a:t>
            </a:r>
            <a:endParaRPr sz="2000" b="0">
              <a:latin typeface="宋体" panose="02010600030101010101" pitchFamily="2" charset="-122"/>
              <a:cs typeface="宋体" panose="02010600030101010101" pitchFamily="2" charset="-122"/>
            </a:endParaRPr>
          </a:p>
          <a:p>
            <a:pPr marL="0" indent="266700" eaLnBrk="1" latinLnBrk="0" hangingPunct="1">
              <a:lnSpc>
                <a:spcPct val="150000"/>
              </a:lnSpc>
            </a:pPr>
            <a:r>
              <a:rPr sz="2000" b="0">
                <a:latin typeface="宋体" panose="02010600030101010101" pitchFamily="2" charset="-122"/>
                <a:cs typeface="宋体" panose="02010600030101010101" pitchFamily="2" charset="-122"/>
              </a:rPr>
              <a:t>配置说明：目的地址是192.168.2.0/24的数据包，转发给192.168.4.2，管理距离是10（默认管理距离为1，越小越优先）。</a:t>
            </a:r>
            <a:endParaRPr sz="2000" b="0">
              <a:latin typeface="宋体" panose="02010600030101010101" pitchFamily="2" charset="-122"/>
              <a:cs typeface="宋体" panose="02010600030101010101" pitchFamily="2" charset="-122"/>
            </a:endParaRPr>
          </a:p>
          <a:p>
            <a:pPr marL="0" indent="266700" eaLnBrk="1" latinLnBrk="0" hangingPunct="1">
              <a:lnSpc>
                <a:spcPct val="150000"/>
              </a:lnSpc>
            </a:pPr>
            <a:r>
              <a:rPr sz="2000" b="1">
                <a:solidFill>
                  <a:srgbClr val="0E419A"/>
                </a:solidFill>
                <a:latin typeface="黑体" panose="02010609060101010101" charset="-122"/>
                <a:ea typeface="黑体" panose="02010609060101010101" charset="-122"/>
                <a:cs typeface="黑体" panose="02010609060101010101" charset="-122"/>
              </a:rPr>
              <a:t>STEP 3：</a:t>
            </a:r>
            <a:r>
              <a:rPr sz="2000" b="0">
                <a:latin typeface="宋体" panose="02010600030101010101" pitchFamily="2" charset="-122"/>
                <a:cs typeface="宋体" panose="02010600030101010101" pitchFamily="2" charset="-122"/>
              </a:rPr>
              <a:t>配置路由器R2默认路由</a:t>
            </a:r>
            <a:endParaRPr sz="2000" b="0">
              <a:latin typeface="宋体" panose="02010600030101010101" pitchFamily="2" charset="-122"/>
              <a:cs typeface="宋体" panose="02010600030101010101" pitchFamily="2" charset="-122"/>
            </a:endParaRPr>
          </a:p>
          <a:p>
            <a:pPr marL="0" indent="266700" eaLnBrk="1" latinLnBrk="0" hangingPunct="1">
              <a:lnSpc>
                <a:spcPct val="150000"/>
              </a:lnSpc>
            </a:pPr>
            <a:r>
              <a:rPr sz="2000" b="0">
                <a:latin typeface="宋体" panose="02010600030101010101" pitchFamily="2" charset="-122"/>
                <a:cs typeface="宋体" panose="02010600030101010101" pitchFamily="2" charset="-122"/>
              </a:rPr>
              <a:t>R2(config)#ip route 192.168.1.0 255.255.255.0 192.168.3.1   </a:t>
            </a:r>
            <a:endParaRPr sz="2000" b="0">
              <a:latin typeface="宋体" panose="02010600030101010101" pitchFamily="2" charset="-122"/>
              <a:cs typeface="宋体" panose="02010600030101010101" pitchFamily="2" charset="-122"/>
            </a:endParaRPr>
          </a:p>
          <a:p>
            <a:pPr marL="0" indent="266700" eaLnBrk="1" latinLnBrk="0" hangingPunct="1">
              <a:lnSpc>
                <a:spcPct val="150000"/>
              </a:lnSpc>
            </a:pPr>
            <a:r>
              <a:rPr sz="2000" b="0">
                <a:latin typeface="宋体" panose="02010600030101010101" pitchFamily="2" charset="-122"/>
                <a:cs typeface="宋体" panose="02010600030101010101" pitchFamily="2" charset="-122"/>
              </a:rPr>
              <a:t>配置说明：目的地址是192.168.1.0/24的数据包，转发给192.168.3.1</a:t>
            </a:r>
            <a:endParaRPr sz="2000" b="0">
              <a:latin typeface="宋体" panose="02010600030101010101" pitchFamily="2" charset="-122"/>
              <a:cs typeface="宋体" panose="02010600030101010101" pitchFamily="2" charset="-122"/>
            </a:endParaRPr>
          </a:p>
          <a:p>
            <a:pPr marL="0" indent="266700" eaLnBrk="1" latinLnBrk="0" hangingPunct="1">
              <a:lnSpc>
                <a:spcPct val="150000"/>
              </a:lnSpc>
            </a:pPr>
            <a:r>
              <a:rPr sz="2000" b="0">
                <a:latin typeface="宋体" panose="02010600030101010101" pitchFamily="2" charset="-122"/>
                <a:cs typeface="宋体" panose="02010600030101010101" pitchFamily="2" charset="-122"/>
              </a:rPr>
              <a:t>R2(config)#ip route 192.168.1.0 255.255.255.0 192.168.4.1 10  </a:t>
            </a:r>
            <a:endParaRPr sz="2000" b="0">
              <a:latin typeface="宋体" panose="02010600030101010101" pitchFamily="2" charset="-122"/>
              <a:cs typeface="宋体" panose="02010600030101010101" pitchFamily="2" charset="-122"/>
            </a:endParaRPr>
          </a:p>
          <a:p>
            <a:pPr marL="0" indent="266700" eaLnBrk="1" latinLnBrk="0" hangingPunct="1">
              <a:lnSpc>
                <a:spcPct val="150000"/>
              </a:lnSpc>
            </a:pPr>
            <a:r>
              <a:rPr sz="2000" b="1">
                <a:solidFill>
                  <a:srgbClr val="0E419A"/>
                </a:solidFill>
                <a:latin typeface="黑体" panose="02010609060101010101" charset="-122"/>
                <a:ea typeface="黑体" panose="02010609060101010101" charset="-122"/>
                <a:cs typeface="宋体" panose="02010600030101010101" pitchFamily="2" charset="-122"/>
              </a:rPr>
              <a:t>配置说明：</a:t>
            </a:r>
            <a:r>
              <a:rPr sz="2000" b="0">
                <a:latin typeface="宋体" panose="02010600030101010101" pitchFamily="2" charset="-122"/>
                <a:cs typeface="宋体" panose="02010600030101010101" pitchFamily="2" charset="-122"/>
              </a:rPr>
              <a:t>目的地址是192.168.1.0/24的数据包，转发给192.168.4.1，管理距离是10（默认管理距离为1，越小越优先）。 </a:t>
            </a:r>
            <a:endParaRPr sz="2000" b="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配置验证</a:t>
            </a:r>
            <a:endParaRPr 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2"/>
          <p:cNvSpPr txBox="1"/>
          <p:nvPr/>
        </p:nvSpPr>
        <p:spPr>
          <a:xfrm>
            <a:off x="1706245" y="1477645"/>
            <a:ext cx="8161655" cy="1090295"/>
          </a:xfrm>
          <a:prstGeom prst="rect">
            <a:avLst/>
          </a:prstGeom>
          <a:noFill/>
          <a:ln w="9525">
            <a:noFill/>
          </a:ln>
        </p:spPr>
        <p:txBody>
          <a:bodyPr>
            <a:noAutofit/>
          </a:bodyPr>
          <a:p>
            <a:pPr marL="0" indent="266700" eaLnBrk="1" latinLnBrk="0" hangingPunct="1">
              <a:lnSpc>
                <a:spcPct val="150000"/>
              </a:lnSpc>
            </a:pPr>
            <a:r>
              <a:rPr sz="2000" b="1">
                <a:solidFill>
                  <a:srgbClr val="0E419A"/>
                </a:solidFill>
                <a:latin typeface="黑体" panose="02010609060101010101" charset="-122"/>
                <a:ea typeface="黑体" panose="02010609060101010101" charset="-122"/>
                <a:cs typeface="黑体" panose="02010609060101010101" charset="-122"/>
              </a:rPr>
              <a:t>STEP 1：</a:t>
            </a:r>
            <a:r>
              <a:rPr sz="2000">
                <a:latin typeface="宋体" panose="02010600030101010101" pitchFamily="2" charset="-122"/>
                <a:cs typeface="宋体" panose="02010600030101010101" pitchFamily="2" charset="-122"/>
              </a:rPr>
              <a:t>在PC上ping对端的地址，若能ping通，代表网络连通性正确。</a:t>
            </a:r>
            <a:endParaRPr sz="2000">
              <a:latin typeface="宋体" panose="02010600030101010101" pitchFamily="2" charset="-122"/>
              <a:cs typeface="宋体" panose="02010600030101010101" pitchFamily="2" charset="-122"/>
            </a:endParaRPr>
          </a:p>
          <a:p>
            <a:pPr marL="0" indent="266700" eaLnBrk="1" latinLnBrk="0" hangingPunct="1">
              <a:lnSpc>
                <a:spcPct val="150000"/>
              </a:lnSpc>
            </a:pPr>
            <a:r>
              <a:rPr sz="2000" b="1">
                <a:solidFill>
                  <a:srgbClr val="0E419A"/>
                </a:solidFill>
                <a:latin typeface="黑体" panose="02010609060101010101" charset="-122"/>
                <a:ea typeface="黑体" panose="02010609060101010101" charset="-122"/>
                <a:cs typeface="黑体" panose="02010609060101010101" charset="-122"/>
              </a:rPr>
              <a:t>STEP 2：</a:t>
            </a:r>
            <a:r>
              <a:rPr sz="2000">
                <a:latin typeface="宋体" panose="02010600030101010101" pitchFamily="2" charset="-122"/>
                <a:cs typeface="宋体" panose="02010600030101010101" pitchFamily="2" charset="-122"/>
              </a:rPr>
              <a:t>在R1查看路由表，查看到如下的路由条目：</a:t>
            </a:r>
            <a:endParaRPr sz="2000">
              <a:latin typeface="宋体" panose="02010600030101010101" pitchFamily="2" charset="-122"/>
              <a:cs typeface="宋体" panose="02010600030101010101" pitchFamily="2" charset="-122"/>
            </a:endParaRPr>
          </a:p>
        </p:txBody>
      </p:sp>
      <p:sp>
        <p:nvSpPr>
          <p:cNvPr id="2" name="文本框 1"/>
          <p:cNvSpPr txBox="1"/>
          <p:nvPr/>
        </p:nvSpPr>
        <p:spPr>
          <a:xfrm>
            <a:off x="1943100" y="3641090"/>
            <a:ext cx="9879330" cy="645160"/>
          </a:xfrm>
          <a:prstGeom prst="rect">
            <a:avLst/>
          </a:prstGeom>
          <a:noFill/>
        </p:spPr>
        <p:txBody>
          <a:bodyPr wrap="square" rtlCol="0" anchor="t">
            <a:spAutoFit/>
          </a:bodyPr>
          <a:p>
            <a:endParaRPr lang="zh-CN" altLang="en-US"/>
          </a:p>
          <a:p>
            <a:r>
              <a:rPr lang="zh-CN" altLang="en-US" b="1">
                <a:solidFill>
                  <a:srgbClr val="0E419A"/>
                </a:solidFill>
                <a:latin typeface="黑体" panose="02010609060101010101" charset="-122"/>
                <a:ea typeface="黑体" panose="02010609060101010101" charset="-122"/>
                <a:cs typeface="黑体" panose="02010609060101010101" charset="-122"/>
              </a:rPr>
              <a:t>STEP 3：</a:t>
            </a:r>
            <a:r>
              <a:rPr lang="zh-CN" altLang="en-US"/>
              <a:t>移除R1、R2的主线缆，使用命令在R1查看路由表，查看到如下的路由条目：</a:t>
            </a:r>
            <a:endParaRPr lang="zh-CN" altLang="en-US"/>
          </a:p>
        </p:txBody>
      </p:sp>
      <p:sp>
        <p:nvSpPr>
          <p:cNvPr id="4" name="文本框 3"/>
          <p:cNvSpPr txBox="1"/>
          <p:nvPr/>
        </p:nvSpPr>
        <p:spPr>
          <a:xfrm>
            <a:off x="1465580" y="4872990"/>
            <a:ext cx="9949815" cy="922020"/>
          </a:xfrm>
          <a:prstGeom prst="rect">
            <a:avLst/>
          </a:prstGeom>
          <a:noFill/>
        </p:spPr>
        <p:txBody>
          <a:bodyPr wrap="square" rtlCol="0" anchor="t">
            <a:spAutoFit/>
          </a:bodyPr>
          <a:p>
            <a:pPr marL="0" indent="0" eaLnBrk="1" latinLnBrk="0" hangingPunct="1">
              <a:lnSpc>
                <a:spcPct val="150000"/>
              </a:lnSpc>
            </a:pPr>
            <a:r>
              <a:rPr lang="en-US" altLang="zh-CN"/>
              <a:t>        </a:t>
            </a:r>
            <a:r>
              <a:rPr lang="zh-CN" altLang="en-US"/>
              <a:t>可以看到去往192.168.2.0走备用线路F1/0，下一跳192.168.4.2，表明备用路由能正常切换，加强了网络的可靠性。当主线路正常连接工作后，会恢复到原来的主线路路由。</a:t>
            </a:r>
            <a:endParaRPr lang="zh-CN" altLang="en-US"/>
          </a:p>
        </p:txBody>
      </p:sp>
      <p:pic>
        <p:nvPicPr>
          <p:cNvPr id="5" name="图片 4"/>
          <p:cNvPicPr>
            <a:picLocks noChangeAspect="1"/>
          </p:cNvPicPr>
          <p:nvPr>
            <p:custDataLst>
              <p:tags r:id="rId1"/>
            </p:custDataLst>
          </p:nvPr>
        </p:nvPicPr>
        <p:blipFill>
          <a:blip r:embed="rId2"/>
          <a:stretch>
            <a:fillRect/>
          </a:stretch>
        </p:blipFill>
        <p:spPr>
          <a:xfrm>
            <a:off x="2039620" y="2594610"/>
            <a:ext cx="7977505" cy="382270"/>
          </a:xfrm>
          <a:prstGeom prst="rect">
            <a:avLst/>
          </a:prstGeom>
        </p:spPr>
      </p:pic>
      <p:sp>
        <p:nvSpPr>
          <p:cNvPr id="7" name="文本框 6"/>
          <p:cNvSpPr txBox="1"/>
          <p:nvPr/>
        </p:nvSpPr>
        <p:spPr>
          <a:xfrm>
            <a:off x="1943100" y="3219450"/>
            <a:ext cx="8376285" cy="368300"/>
          </a:xfrm>
          <a:prstGeom prst="rect">
            <a:avLst/>
          </a:prstGeom>
          <a:noFill/>
        </p:spPr>
        <p:txBody>
          <a:bodyPr wrap="square" rtlCol="0" anchor="t">
            <a:spAutoFit/>
          </a:bodyPr>
          <a:p>
            <a:r>
              <a:rPr lang="zh-CN" altLang="en-US">
                <a:sym typeface="+mn-ea"/>
              </a:rPr>
              <a:t>可以看到去往192.168.2.0 走主用线路F0/0，下一跳为192.168.3.2。</a:t>
            </a:r>
            <a:endParaRPr lang="zh-CN" altLang="en-US">
              <a:sym typeface="+mn-ea"/>
            </a:endParaRPr>
          </a:p>
        </p:txBody>
      </p:sp>
      <p:pic>
        <p:nvPicPr>
          <p:cNvPr id="8" name="图片 7"/>
          <p:cNvPicPr>
            <a:picLocks noChangeAspect="1"/>
          </p:cNvPicPr>
          <p:nvPr>
            <p:custDataLst>
              <p:tags r:id="rId3"/>
            </p:custDataLst>
          </p:nvPr>
        </p:nvPicPr>
        <p:blipFill>
          <a:blip r:embed="rId4"/>
          <a:stretch>
            <a:fillRect/>
          </a:stretch>
        </p:blipFill>
        <p:spPr>
          <a:xfrm>
            <a:off x="2002790" y="4339590"/>
            <a:ext cx="8013065" cy="365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54" y="3899765"/>
            <a:ext cx="9524872" cy="120576"/>
            <a:chOff x="-2370516" y="2370784"/>
            <a:chExt cx="6773985" cy="85752"/>
          </a:xfrm>
          <a:solidFill>
            <a:schemeClr val="accent1"/>
          </a:solidFill>
        </p:grpSpPr>
        <p:sp>
          <p:nvSpPr>
            <p:cNvPr id="13" name="Rectangle 12"/>
            <p:cNvSpPr/>
            <p:nvPr/>
          </p:nvSpPr>
          <p:spPr>
            <a:xfrm flipV="1">
              <a:off x="-2370516" y="2370784"/>
              <a:ext cx="6773985" cy="325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340">
                <a:defRPr/>
              </a:pPr>
              <a:endParaRPr lang="en-US" sz="2670" dirty="0">
                <a:latin typeface="印品黑体" panose="00000500000000000000" pitchFamily="2" charset="-122"/>
                <a:ea typeface="方正正粗黑简体" panose="02000000000000000000" pitchFamily="2"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340">
                <a:defRPr/>
              </a:pPr>
              <a:endParaRPr lang="en-US" sz="2670" dirty="0">
                <a:latin typeface="印品黑体" panose="00000500000000000000" pitchFamily="2" charset="-122"/>
                <a:ea typeface="方正正粗黑简体" panose="02000000000000000000" pitchFamily="2" charset="-122"/>
                <a:sym typeface="Arial" panose="020B0604020202020204" pitchFamily="34" charset="0"/>
              </a:endParaRPr>
            </a:p>
          </p:txBody>
        </p:sp>
      </p:grpSp>
      <p:sp>
        <p:nvSpPr>
          <p:cNvPr id="8" name="MH_Entry_1"/>
          <p:cNvSpPr/>
          <p:nvPr>
            <p:custDataLst>
              <p:tags r:id="rId1"/>
            </p:custDataLst>
          </p:nvPr>
        </p:nvSpPr>
        <p:spPr>
          <a:xfrm>
            <a:off x="566239" y="2636419"/>
            <a:ext cx="8393102" cy="129222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en-US" altLang="zh-CN" sz="6000" b="1" spc="160"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2</a:t>
            </a:r>
            <a:r>
              <a:rPr lang="zh-CN" altLang="en-US" sz="6000" b="1" spc="160"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.1静态路由</a:t>
            </a:r>
            <a:endParaRPr lang="zh-CN" altLang="en-US" sz="6000" b="1" spc="160"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a:p>
            <a:endParaRPr lang="zh-CN" altLang="en-US" sz="2400" b="1" spc="160"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454907" y="264697"/>
            <a:ext cx="3948938" cy="430530"/>
          </a:xfrm>
          <a:prstGeom prst="rect">
            <a:avLst/>
          </a:prstGeom>
          <a:noFill/>
        </p:spPr>
        <p:txBody>
          <a:bodyPr wrap="square" lIns="0" tIns="0" rIns="0" bIns="0" rtlCol="0" anchor="ctr">
            <a:spAutoFit/>
          </a:bodyPr>
          <a:lstStyle/>
          <a:p>
            <a:pPr algn="ctr"/>
            <a:r>
              <a:rPr lang="zh-CN" altLang="en-US" sz="2800"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典型案例</a:t>
            </a:r>
            <a:endParaRPr lang="zh-CN" altLang="en-US" sz="2800"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2" name="图片 6"/>
          <p:cNvPicPr>
            <a:picLocks noChangeAspect="1"/>
          </p:cNvPicPr>
          <p:nvPr>
            <p:custDataLst>
              <p:tags r:id="rId1"/>
            </p:custDataLst>
          </p:nvPr>
        </p:nvPicPr>
        <p:blipFill>
          <a:blip r:embed="rId2"/>
          <a:stretch>
            <a:fillRect/>
          </a:stretch>
        </p:blipFill>
        <p:spPr>
          <a:xfrm>
            <a:off x="2882900" y="2293620"/>
            <a:ext cx="7729855" cy="4472940"/>
          </a:xfrm>
          <a:prstGeom prst="rect">
            <a:avLst/>
          </a:prstGeom>
          <a:noFill/>
          <a:ln>
            <a:noFill/>
          </a:ln>
        </p:spPr>
      </p:pic>
      <p:sp>
        <p:nvSpPr>
          <p:cNvPr id="3" name="文本框 2"/>
          <p:cNvSpPr txBox="1"/>
          <p:nvPr/>
        </p:nvSpPr>
        <p:spPr>
          <a:xfrm>
            <a:off x="1619885" y="1030605"/>
            <a:ext cx="9081135" cy="1198880"/>
          </a:xfrm>
          <a:prstGeom prst="rect">
            <a:avLst/>
          </a:prstGeom>
          <a:noFill/>
          <a:ln w="9525">
            <a:noFill/>
          </a:ln>
        </p:spPr>
        <p:txBody>
          <a:bodyPr wrap="square">
            <a:spAutoFit/>
          </a:bodyPr>
          <a:p>
            <a:pPr marL="0" indent="0" eaLnBrk="1" latinLnBrk="0" hangingPunct="1">
              <a:lnSpc>
                <a:spcPct val="150000"/>
              </a:lnSpc>
            </a:pPr>
            <a:r>
              <a:rPr lang="en-US" altLang="zh-CN" sz="2400" b="0">
                <a:latin typeface="黑体" panose="02010609060101010101" charset="-122"/>
                <a:ea typeface="黑体" panose="02010609060101010101" charset="-122"/>
                <a:cs typeface="黑体" panose="02010609060101010101" charset="-122"/>
              </a:rPr>
              <a:t>    </a:t>
            </a:r>
            <a:r>
              <a:rPr lang="zh-CN" sz="2400" b="0">
                <a:latin typeface="黑体" panose="02010609060101010101" charset="-122"/>
                <a:ea typeface="黑体" panose="02010609060101010101" charset="-122"/>
                <a:cs typeface="黑体" panose="02010609060101010101" charset="-122"/>
              </a:rPr>
              <a:t>通过静态路由、默认路由方式实现网络的连通性，并使用浮动静态路由实现R2与R3双线的路由主备功能。</a:t>
            </a:r>
            <a:endParaRPr lang="zh-CN" altLang="en-US" sz="2400" b="0">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454907" y="264697"/>
            <a:ext cx="3948938" cy="430530"/>
          </a:xfrm>
          <a:prstGeom prst="rect">
            <a:avLst/>
          </a:prstGeom>
          <a:noFill/>
        </p:spPr>
        <p:txBody>
          <a:bodyPr wrap="square" lIns="0" tIns="0" rIns="0" bIns="0" rtlCol="0" anchor="ctr">
            <a:spAutoFit/>
          </a:bodyPr>
          <a:lstStyle/>
          <a:p>
            <a:pPr algn="ctr"/>
            <a:r>
              <a:rPr lang="zh-CN" altLang="en-US" sz="2800"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典型案例</a:t>
            </a:r>
            <a:endParaRPr lang="zh-CN" altLang="en-US" sz="2800"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2" name="图片 6"/>
          <p:cNvPicPr>
            <a:picLocks noChangeAspect="1"/>
          </p:cNvPicPr>
          <p:nvPr>
            <p:custDataLst>
              <p:tags r:id="rId1"/>
            </p:custDataLst>
          </p:nvPr>
        </p:nvPicPr>
        <p:blipFill>
          <a:blip r:embed="rId2"/>
          <a:stretch>
            <a:fillRect/>
          </a:stretch>
        </p:blipFill>
        <p:spPr>
          <a:xfrm>
            <a:off x="5998845" y="1090930"/>
            <a:ext cx="6559550" cy="3796030"/>
          </a:xfrm>
          <a:prstGeom prst="rect">
            <a:avLst/>
          </a:prstGeom>
          <a:noFill/>
          <a:ln>
            <a:noFill/>
          </a:ln>
        </p:spPr>
      </p:pic>
      <p:sp>
        <p:nvSpPr>
          <p:cNvPr id="3" name="文本框 2"/>
          <p:cNvSpPr txBox="1"/>
          <p:nvPr/>
        </p:nvSpPr>
        <p:spPr>
          <a:xfrm>
            <a:off x="657860" y="970915"/>
            <a:ext cx="5340985" cy="5680710"/>
          </a:xfrm>
          <a:prstGeom prst="rect">
            <a:avLst/>
          </a:prstGeom>
          <a:noFill/>
          <a:ln w="9525">
            <a:noFill/>
          </a:ln>
        </p:spPr>
        <p:txBody>
          <a:bodyPr wrap="square">
            <a:noAutofit/>
          </a:bodyPr>
          <a:p>
            <a:pPr marL="0" indent="0" eaLnBrk="1" latinLnBrk="0" hangingPunct="1">
              <a:lnSpc>
                <a:spcPct val="150000"/>
              </a:lnSpc>
            </a:pPr>
            <a:r>
              <a:rPr lang="en-US" altLang="zh-CN" sz="2200" b="0">
                <a:latin typeface="宋体" panose="02010600030101010101" pitchFamily="2" charset="-122"/>
                <a:cs typeface="宋体" panose="02010600030101010101" pitchFamily="2" charset="-122"/>
              </a:rPr>
              <a:t>    </a:t>
            </a:r>
            <a:r>
              <a:rPr lang="zh-CN" sz="2200" b="0">
                <a:latin typeface="宋体" panose="02010600030101010101" pitchFamily="2" charset="-122"/>
                <a:cs typeface="宋体" panose="02010600030101010101" pitchFamily="2" charset="-122"/>
              </a:rPr>
              <a:t>通过静态路由、默认路由方式实现网络的连通性，并使用浮动静态路由实现R2与R3双线的路由主备功能。</a:t>
            </a:r>
            <a:endParaRPr lang="zh-CN" sz="2200" b="0">
              <a:latin typeface="宋体" panose="02010600030101010101" pitchFamily="2" charset="-122"/>
              <a:cs typeface="宋体" panose="02010600030101010101" pitchFamily="2" charset="-122"/>
            </a:endParaRPr>
          </a:p>
          <a:p>
            <a:pPr marL="0" indent="0" eaLnBrk="1" latinLnBrk="0" hangingPunct="1">
              <a:lnSpc>
                <a:spcPct val="150000"/>
              </a:lnSpc>
            </a:pPr>
            <a:r>
              <a:rPr lang="en-US" altLang="zh-CN" sz="2200" b="0">
                <a:latin typeface="宋体" panose="02010600030101010101" pitchFamily="2" charset="-122"/>
                <a:cs typeface="宋体" panose="02010600030101010101" pitchFamily="2" charset="-122"/>
              </a:rPr>
              <a:t>  </a:t>
            </a:r>
            <a:r>
              <a:rPr lang="zh-CN" sz="2200" b="0">
                <a:latin typeface="宋体" panose="02010600030101010101" pitchFamily="2" charset="-122"/>
                <a:cs typeface="宋体" panose="02010600030101010101" pitchFamily="2" charset="-122"/>
              </a:rPr>
              <a:t>具体配置要求如下：</a:t>
            </a:r>
            <a:endParaRPr lang="zh-CN" sz="2200" b="0">
              <a:latin typeface="宋体" panose="02010600030101010101" pitchFamily="2" charset="-122"/>
              <a:cs typeface="宋体" panose="02010600030101010101" pitchFamily="2" charset="-122"/>
            </a:endParaRPr>
          </a:p>
          <a:p>
            <a:pPr marL="0" indent="0" eaLnBrk="1" latinLnBrk="0" hangingPunct="1">
              <a:lnSpc>
                <a:spcPct val="150000"/>
              </a:lnSpc>
            </a:pPr>
            <a:r>
              <a:rPr lang="zh-CN" altLang="en-US" sz="2200" b="0">
                <a:latin typeface="宋体" panose="02010600030101010101" pitchFamily="2" charset="-122"/>
                <a:cs typeface="宋体" panose="02010600030101010101" pitchFamily="2" charset="-122"/>
              </a:rPr>
              <a:t>在R1上配置默认路由（下一跳IP地址方式）</a:t>
            </a:r>
            <a:endParaRPr lang="zh-CN" altLang="en-US" sz="2200" b="0">
              <a:latin typeface="宋体" panose="02010600030101010101" pitchFamily="2" charset="-122"/>
              <a:cs typeface="宋体" panose="02010600030101010101" pitchFamily="2" charset="-122"/>
            </a:endParaRPr>
          </a:p>
          <a:p>
            <a:pPr marL="0" indent="0" eaLnBrk="1" latinLnBrk="0" hangingPunct="1">
              <a:lnSpc>
                <a:spcPct val="150000"/>
              </a:lnSpc>
            </a:pPr>
            <a:r>
              <a:rPr lang="zh-CN" altLang="en-US" sz="2200" b="0">
                <a:latin typeface="宋体" panose="02010600030101010101" pitchFamily="2" charset="-122"/>
                <a:cs typeface="宋体" panose="02010600030101010101" pitchFamily="2" charset="-122"/>
              </a:rPr>
              <a:t>在R2上配置静态路由（下一跳IP地址方式）、R3上配置默认路由（下一跳IP地址方式）；并使用浮动路由设置R2与R3的S3/0接口连接线路为备份路由线路，浮动路由AD值设置为5</a:t>
            </a:r>
            <a:r>
              <a:rPr lang="zh-CN" altLang="en-US" sz="2000" b="0">
                <a:latin typeface="宋体" panose="02010600030101010101" pitchFamily="2" charset="-122"/>
                <a:cs typeface="宋体" panose="02010600030101010101" pitchFamily="2" charset="-122"/>
              </a:rPr>
              <a:t>。</a:t>
            </a:r>
            <a:endParaRPr lang="zh-CN" altLang="en-US" sz="2000" b="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565655" y="390337"/>
            <a:ext cx="3948938" cy="307340"/>
          </a:xfrm>
          <a:prstGeom prst="rect">
            <a:avLst/>
          </a:prstGeom>
          <a:noFill/>
        </p:spPr>
        <p:txBody>
          <a:bodyPr wrap="square" lIns="0" tIns="0" rIns="0" bIns="0" rtlCol="0" anchor="ctr">
            <a:spAutoFit/>
          </a:bodyPr>
          <a:lstStyle/>
          <a:p>
            <a:pPr algn="ctr"/>
            <a:r>
              <a:rPr sz="2000"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设备接口</a:t>
            </a:r>
            <a:r>
              <a:rPr lang="zh-CN" sz="2000"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连接表</a:t>
            </a:r>
            <a:endParaRPr lang="zh-CN" sz="2000"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199670" y="1504129"/>
            <a:ext cx="5080000" cy="368300"/>
          </a:xfrm>
          <a:prstGeom prst="rect">
            <a:avLst/>
          </a:prstGeom>
          <a:noFill/>
          <a:ln w="9525">
            <a:noFill/>
          </a:ln>
        </p:spPr>
        <p:txBody>
          <a:bodyPr>
            <a:spAutoFit/>
          </a:bodyPr>
          <a:lstStyle/>
          <a:p>
            <a:pPr marL="0" indent="266700"/>
            <a:r>
              <a:rPr lang="zh-CN" sz="1800" b="0" dirty="0">
                <a:solidFill>
                  <a:srgbClr val="333333"/>
                </a:solidFill>
                <a:ea typeface="宋体" panose="02010600030101010101" pitchFamily="2" charset="-122"/>
              </a:rPr>
              <a:t>设备接口连接表</a:t>
            </a:r>
            <a:endParaRPr lang="zh-CN" altLang="en-US" sz="1800" b="0" dirty="0">
              <a:solidFill>
                <a:srgbClr val="333333"/>
              </a:solidFill>
              <a:ea typeface="宋体" panose="02010600030101010101" pitchFamily="2" charset="-122"/>
            </a:endParaRPr>
          </a:p>
        </p:txBody>
      </p:sp>
      <p:pic>
        <p:nvPicPr>
          <p:cNvPr id="2" name="图片 1"/>
          <p:cNvPicPr>
            <a:picLocks noChangeAspect="1"/>
          </p:cNvPicPr>
          <p:nvPr>
            <p:custDataLst>
              <p:tags r:id="rId1"/>
            </p:custDataLst>
          </p:nvPr>
        </p:nvPicPr>
        <p:blipFill>
          <a:blip r:embed="rId2"/>
          <a:stretch>
            <a:fillRect/>
          </a:stretch>
        </p:blipFill>
        <p:spPr>
          <a:xfrm>
            <a:off x="1379855" y="1872615"/>
            <a:ext cx="10175240" cy="42379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565655" y="390337"/>
            <a:ext cx="3948938" cy="307340"/>
          </a:xfrm>
          <a:prstGeom prst="rect">
            <a:avLst/>
          </a:prstGeom>
          <a:noFill/>
        </p:spPr>
        <p:txBody>
          <a:bodyPr wrap="square" lIns="0" tIns="0" rIns="0" bIns="0" rtlCol="0" anchor="ctr">
            <a:spAutoFit/>
          </a:bodyPr>
          <a:lstStyle/>
          <a:p>
            <a:pPr algn="ctr"/>
            <a:r>
              <a:rPr sz="2000"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设备接口地址表</a:t>
            </a:r>
            <a:endParaRPr sz="2000"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2101370" y="1030419"/>
            <a:ext cx="5080000" cy="368300"/>
          </a:xfrm>
          <a:prstGeom prst="rect">
            <a:avLst/>
          </a:prstGeom>
          <a:noFill/>
          <a:ln w="9525">
            <a:noFill/>
          </a:ln>
        </p:spPr>
        <p:txBody>
          <a:bodyPr>
            <a:spAutoFit/>
          </a:bodyPr>
          <a:lstStyle/>
          <a:p>
            <a:pPr marL="0" indent="266700"/>
            <a:r>
              <a:rPr lang="zh-CN" sz="1800" b="0" dirty="0">
                <a:solidFill>
                  <a:srgbClr val="333333"/>
                </a:solidFill>
                <a:ea typeface="宋体" panose="02010600030101010101" pitchFamily="2" charset="-122"/>
              </a:rPr>
              <a:t>设备接口地址表</a:t>
            </a:r>
            <a:endParaRPr lang="zh-CN" altLang="en-US" sz="1800" b="0" dirty="0">
              <a:solidFill>
                <a:srgbClr val="333333"/>
              </a:solidFill>
              <a:ea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2251075" y="1451610"/>
            <a:ext cx="8468360" cy="52520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4489197" y="423225"/>
            <a:ext cx="3948938" cy="307340"/>
          </a:xfrm>
          <a:prstGeom prst="rect">
            <a:avLst/>
          </a:prstGeom>
          <a:noFill/>
        </p:spPr>
        <p:txBody>
          <a:bodyPr wrap="square" lIns="0" tIns="0" rIns="0" bIns="0" rtlCol="0" anchor="ctr">
            <a:spAutoFit/>
          </a:bodyPr>
          <a:lstStyle/>
          <a:p>
            <a:pPr algn="ctr"/>
            <a:r>
              <a:rPr sz="2000"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配置信息</a:t>
            </a:r>
            <a:endParaRPr sz="2000"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sp>
        <p:nvSpPr>
          <p:cNvPr id="100" name="文本框 99"/>
          <p:cNvSpPr txBox="1"/>
          <p:nvPr/>
        </p:nvSpPr>
        <p:spPr>
          <a:xfrm>
            <a:off x="1259205" y="1091565"/>
            <a:ext cx="9483725" cy="5170039"/>
          </a:xfrm>
          <a:prstGeom prst="rect">
            <a:avLst/>
          </a:prstGeom>
          <a:noFill/>
          <a:ln w="9525">
            <a:noFill/>
          </a:ln>
        </p:spPr>
        <p:txBody>
          <a:bodyPr wrap="square">
            <a:noAutofit/>
          </a:bodyPr>
          <a:lstStyle/>
          <a:p>
            <a:pPr marL="0" indent="0" eaLnBrk="1" latinLnBrk="0" hangingPunct="1">
              <a:lnSpc>
                <a:spcPct val="150000"/>
              </a:lnSpc>
            </a:pPr>
            <a:r>
              <a:rPr lang="en-US" sz="1800" b="1" dirty="0">
                <a:solidFill>
                  <a:srgbClr val="0E419A"/>
                </a:solidFill>
                <a:latin typeface="黑体" panose="02010609060101010101" charset="-122"/>
                <a:ea typeface="黑体" panose="02010609060101010101" charset="-122"/>
                <a:cs typeface="黑体" panose="02010609060101010101" charset="-122"/>
              </a:rPr>
              <a:t>STEP 1</a:t>
            </a:r>
            <a:r>
              <a:rPr lang="zh-CN" sz="1800" b="1" dirty="0">
                <a:solidFill>
                  <a:srgbClr val="0E419A"/>
                </a:solidFill>
                <a:latin typeface="黑体" panose="02010609060101010101" charset="-122"/>
                <a:ea typeface="黑体" panose="02010609060101010101" charset="-122"/>
                <a:cs typeface="黑体" panose="02010609060101010101" charset="-122"/>
              </a:rPr>
              <a:t>：</a:t>
            </a:r>
            <a:r>
              <a:rPr lang="zh-CN" sz="1800" b="1" dirty="0">
                <a:solidFill>
                  <a:srgbClr val="000000"/>
                </a:solidFill>
                <a:latin typeface="宋体" panose="02010600030101010101" pitchFamily="2" charset="-122"/>
                <a:cs typeface="宋体" panose="02010600030101010101" pitchFamily="2" charset="-122"/>
              </a:rPr>
              <a:t>根据设备信息修改主机名、配置IP地址。</a:t>
            </a:r>
            <a:endParaRPr lang="zh-CN" sz="1800" b="0" dirty="0">
              <a:latin typeface="宋体" panose="02010600030101010101" pitchFamily="2" charset="-122"/>
              <a:cs typeface="宋体" panose="02010600030101010101" pitchFamily="2" charset="-122"/>
            </a:endParaRPr>
          </a:p>
          <a:p>
            <a:pPr marL="0" indent="0" eaLnBrk="1" latinLnBrk="0" hangingPunct="1">
              <a:lnSpc>
                <a:spcPct val="150000"/>
              </a:lnSpc>
            </a:pPr>
            <a:r>
              <a:rPr lang="en-US" sz="1800" b="1" dirty="0">
                <a:solidFill>
                  <a:srgbClr val="0E419A"/>
                </a:solidFill>
                <a:latin typeface="黑体" panose="02010609060101010101" charset="-122"/>
                <a:ea typeface="黑体" panose="02010609060101010101" charset="-122"/>
                <a:cs typeface="黑体" panose="02010609060101010101" charset="-122"/>
              </a:rPr>
              <a:t>STEP </a:t>
            </a:r>
            <a:r>
              <a:rPr lang="zh-CN" sz="1800" b="1" dirty="0">
                <a:solidFill>
                  <a:srgbClr val="0E419A"/>
                </a:solidFill>
                <a:latin typeface="黑体" panose="02010609060101010101" charset="-122"/>
                <a:ea typeface="黑体" panose="02010609060101010101" charset="-122"/>
                <a:cs typeface="黑体" panose="02010609060101010101" charset="-122"/>
              </a:rPr>
              <a:t>2：</a:t>
            </a:r>
            <a:r>
              <a:rPr lang="zh-CN" sz="1800" b="1" dirty="0">
                <a:latin typeface="宋体" panose="02010600030101010101" pitchFamily="2" charset="-122"/>
                <a:cs typeface="宋体" panose="02010600030101010101" pitchFamily="2" charset="-122"/>
              </a:rPr>
              <a:t>配置路由器R1默认路由</a:t>
            </a:r>
            <a:endParaRPr lang="en-US" sz="1800" b="0" dirty="0">
              <a:latin typeface="宋体" panose="02010600030101010101" pitchFamily="2" charset="-122"/>
              <a:cs typeface="宋体" panose="02010600030101010101" pitchFamily="2" charset="-122"/>
            </a:endParaRPr>
          </a:p>
          <a:p>
            <a:pPr marL="0" indent="0" eaLnBrk="1" latinLnBrk="0" hangingPunct="1">
              <a:lnSpc>
                <a:spcPct val="150000"/>
              </a:lnSpc>
            </a:pPr>
            <a:r>
              <a:rPr lang="en-US" sz="1800" b="0" dirty="0">
                <a:latin typeface="宋体" panose="02010600030101010101" pitchFamily="2" charset="-122"/>
                <a:cs typeface="宋体" panose="02010600030101010101" pitchFamily="2" charset="-122"/>
              </a:rPr>
              <a:t>R1(config)#ip route </a:t>
            </a:r>
            <a:r>
              <a:rPr lang="en-US" sz="1800" b="0" dirty="0">
                <a:solidFill>
                  <a:srgbClr val="FF0000"/>
                </a:solidFill>
                <a:latin typeface="宋体" panose="02010600030101010101" pitchFamily="2" charset="-122"/>
                <a:cs typeface="宋体" panose="02010600030101010101" pitchFamily="2" charset="-122"/>
              </a:rPr>
              <a:t>0.0.0.0 0.0.0.0</a:t>
            </a:r>
            <a:r>
              <a:rPr lang="en-US" sz="1800" b="0" dirty="0">
                <a:latin typeface="宋体" panose="02010600030101010101" pitchFamily="2" charset="-122"/>
                <a:cs typeface="宋体" panose="02010600030101010101" pitchFamily="2" charset="-122"/>
              </a:rPr>
              <a:t> </a:t>
            </a:r>
            <a:r>
              <a:rPr lang="en-US" sz="1800" b="0" dirty="0">
                <a:solidFill>
                  <a:srgbClr val="0070C0"/>
                </a:solidFill>
                <a:latin typeface="宋体" panose="02010600030101010101" pitchFamily="2" charset="-122"/>
                <a:cs typeface="宋体" panose="02010600030101010101" pitchFamily="2" charset="-122"/>
              </a:rPr>
              <a:t>192.168.4.2</a:t>
            </a:r>
            <a:r>
              <a:rPr lang="en-US" sz="1800" b="0" dirty="0">
                <a:latin typeface="宋体" panose="02010600030101010101" pitchFamily="2" charset="-122"/>
                <a:cs typeface="宋体" panose="02010600030101010101" pitchFamily="2" charset="-122"/>
              </a:rPr>
              <a:t>     </a:t>
            </a:r>
            <a:endParaRPr lang="en-US" sz="1800" b="0" dirty="0">
              <a:latin typeface="宋体" panose="02010600030101010101" pitchFamily="2" charset="-122"/>
              <a:cs typeface="宋体" panose="02010600030101010101" pitchFamily="2" charset="-122"/>
            </a:endParaRPr>
          </a:p>
          <a:p>
            <a:pPr marL="0" indent="0" eaLnBrk="1" latinLnBrk="0" hangingPunct="1">
              <a:lnSpc>
                <a:spcPct val="150000"/>
              </a:lnSpc>
            </a:pPr>
            <a:r>
              <a:rPr lang="en-US" sz="1800" b="1" dirty="0">
                <a:solidFill>
                  <a:srgbClr val="0E419A"/>
                </a:solidFill>
                <a:latin typeface="黑体" panose="02010609060101010101" charset="-122"/>
                <a:ea typeface="黑体" panose="02010609060101010101" charset="-122"/>
                <a:cs typeface="黑体" panose="02010609060101010101" charset="-122"/>
              </a:rPr>
              <a:t>STEP </a:t>
            </a:r>
            <a:r>
              <a:rPr lang="zh-CN" sz="1800" b="1" dirty="0">
                <a:solidFill>
                  <a:srgbClr val="0E419A"/>
                </a:solidFill>
                <a:latin typeface="黑体" panose="02010609060101010101" charset="-122"/>
                <a:ea typeface="黑体" panose="02010609060101010101" charset="-122"/>
                <a:cs typeface="黑体" panose="02010609060101010101" charset="-122"/>
              </a:rPr>
              <a:t>3：</a:t>
            </a:r>
            <a:r>
              <a:rPr lang="zh-CN" sz="1800" b="1" dirty="0">
                <a:latin typeface="宋体" panose="02010600030101010101" pitchFamily="2" charset="-122"/>
                <a:cs typeface="宋体" panose="02010600030101010101" pitchFamily="2" charset="-122"/>
              </a:rPr>
              <a:t>配置路由器R2静态路由</a:t>
            </a:r>
            <a:endParaRPr lang="en-US" sz="1800" b="0" dirty="0">
              <a:latin typeface="宋体" panose="02010600030101010101" pitchFamily="2" charset="-122"/>
              <a:cs typeface="宋体" panose="02010600030101010101" pitchFamily="2" charset="-122"/>
            </a:endParaRPr>
          </a:p>
          <a:p>
            <a:pPr marL="0" indent="0" eaLnBrk="1" latinLnBrk="0" hangingPunct="1">
              <a:lnSpc>
                <a:spcPct val="150000"/>
              </a:lnSpc>
            </a:pPr>
            <a:r>
              <a:rPr lang="en-US" sz="1800" b="0" dirty="0">
                <a:latin typeface="宋体" panose="02010600030101010101" pitchFamily="2" charset="-122"/>
                <a:cs typeface="宋体" panose="02010600030101010101" pitchFamily="2" charset="-122"/>
              </a:rPr>
              <a:t>R2(config)#ip route </a:t>
            </a:r>
            <a:r>
              <a:rPr lang="en-US" sz="1800" b="0" dirty="0">
                <a:solidFill>
                  <a:srgbClr val="FF0000"/>
                </a:solidFill>
                <a:latin typeface="宋体" panose="02010600030101010101" pitchFamily="2" charset="-122"/>
                <a:cs typeface="宋体" panose="02010600030101010101" pitchFamily="2" charset="-122"/>
              </a:rPr>
              <a:t>192.168.1.0 255.255.255.0</a:t>
            </a:r>
            <a:r>
              <a:rPr lang="en-US" sz="1800" b="0" dirty="0">
                <a:latin typeface="宋体" panose="02010600030101010101" pitchFamily="2" charset="-122"/>
                <a:cs typeface="宋体" panose="02010600030101010101" pitchFamily="2" charset="-122"/>
              </a:rPr>
              <a:t> </a:t>
            </a:r>
            <a:r>
              <a:rPr lang="en-US" sz="1800" b="0" dirty="0">
                <a:solidFill>
                  <a:srgbClr val="0070C0"/>
                </a:solidFill>
                <a:latin typeface="宋体" panose="02010600030101010101" pitchFamily="2" charset="-122"/>
                <a:cs typeface="宋体" panose="02010600030101010101" pitchFamily="2" charset="-122"/>
              </a:rPr>
              <a:t>192.168.4.1</a:t>
            </a:r>
            <a:endParaRPr lang="en-US" sz="1800" b="0" dirty="0">
              <a:latin typeface="宋体" panose="02010600030101010101" pitchFamily="2" charset="-122"/>
              <a:cs typeface="宋体" panose="02010600030101010101" pitchFamily="2" charset="-122"/>
            </a:endParaRPr>
          </a:p>
          <a:p>
            <a:pPr marL="0" indent="0" eaLnBrk="1" latinLnBrk="0" hangingPunct="1">
              <a:lnSpc>
                <a:spcPct val="150000"/>
              </a:lnSpc>
            </a:pPr>
            <a:r>
              <a:rPr lang="en-US" sz="1800" b="0" dirty="0">
                <a:latin typeface="宋体" panose="02010600030101010101" pitchFamily="2" charset="-122"/>
                <a:cs typeface="宋体" panose="02010600030101010101" pitchFamily="2" charset="-122"/>
              </a:rPr>
              <a:t>R2(config)#ip route </a:t>
            </a:r>
            <a:r>
              <a:rPr lang="en-US" sz="1800" b="0" dirty="0">
                <a:solidFill>
                  <a:srgbClr val="FF0000"/>
                </a:solidFill>
                <a:latin typeface="宋体" panose="02010600030101010101" pitchFamily="2" charset="-122"/>
                <a:cs typeface="宋体" panose="02010600030101010101" pitchFamily="2" charset="-122"/>
              </a:rPr>
              <a:t>192.168.2.0 255.255.255.0</a:t>
            </a:r>
            <a:r>
              <a:rPr lang="en-US" sz="1800" b="0" dirty="0">
                <a:latin typeface="宋体" panose="02010600030101010101" pitchFamily="2" charset="-122"/>
                <a:cs typeface="宋体" panose="02010600030101010101" pitchFamily="2" charset="-122"/>
              </a:rPr>
              <a:t> </a:t>
            </a:r>
            <a:r>
              <a:rPr lang="en-US" sz="1800" b="0" dirty="0">
                <a:solidFill>
                  <a:srgbClr val="0070C0"/>
                </a:solidFill>
                <a:latin typeface="宋体" panose="02010600030101010101" pitchFamily="2" charset="-122"/>
                <a:cs typeface="宋体" panose="02010600030101010101" pitchFamily="2" charset="-122"/>
              </a:rPr>
              <a:t>192.168.5.2</a:t>
            </a:r>
            <a:endParaRPr lang="en-US" sz="1800" b="0" dirty="0">
              <a:solidFill>
                <a:srgbClr val="0070C0"/>
              </a:solidFill>
              <a:latin typeface="宋体" panose="02010600030101010101" pitchFamily="2" charset="-122"/>
              <a:cs typeface="宋体" panose="02010600030101010101" pitchFamily="2" charset="-122"/>
            </a:endParaRPr>
          </a:p>
          <a:p>
            <a:pPr marL="0" indent="0" eaLnBrk="1" latinLnBrk="0" hangingPunct="1">
              <a:lnSpc>
                <a:spcPct val="150000"/>
              </a:lnSpc>
            </a:pPr>
            <a:r>
              <a:rPr lang="en-US" sz="1800" b="0" dirty="0">
                <a:latin typeface="宋体" panose="02010600030101010101" pitchFamily="2" charset="-122"/>
                <a:cs typeface="宋体" panose="02010600030101010101" pitchFamily="2" charset="-122"/>
              </a:rPr>
              <a:t>R2(config)#ip route </a:t>
            </a:r>
            <a:r>
              <a:rPr lang="en-US" sz="1800" b="0" dirty="0">
                <a:solidFill>
                  <a:srgbClr val="FF0000"/>
                </a:solidFill>
                <a:latin typeface="宋体" panose="02010600030101010101" pitchFamily="2" charset="-122"/>
                <a:cs typeface="宋体" panose="02010600030101010101" pitchFamily="2" charset="-122"/>
              </a:rPr>
              <a:t>192.168.2.0 255.255.255.0</a:t>
            </a:r>
            <a:r>
              <a:rPr lang="en-US" sz="1800" b="0" dirty="0">
                <a:latin typeface="宋体" panose="02010600030101010101" pitchFamily="2" charset="-122"/>
                <a:cs typeface="宋体" panose="02010600030101010101" pitchFamily="2" charset="-122"/>
              </a:rPr>
              <a:t> </a:t>
            </a:r>
            <a:r>
              <a:rPr lang="en-US" sz="1800" b="0" dirty="0">
                <a:solidFill>
                  <a:srgbClr val="0070C0"/>
                </a:solidFill>
                <a:latin typeface="宋体" panose="02010600030101010101" pitchFamily="2" charset="-122"/>
                <a:cs typeface="宋体" panose="02010600030101010101" pitchFamily="2" charset="-122"/>
              </a:rPr>
              <a:t>192.168.6.2 5</a:t>
            </a:r>
            <a:endParaRPr lang="en-US" sz="1800" b="0" dirty="0">
              <a:solidFill>
                <a:srgbClr val="0070C0"/>
              </a:solidFill>
              <a:latin typeface="宋体" panose="02010600030101010101" pitchFamily="2" charset="-122"/>
              <a:cs typeface="宋体" panose="02010600030101010101" pitchFamily="2" charset="-122"/>
            </a:endParaRPr>
          </a:p>
          <a:p>
            <a:pPr marL="0" indent="0" eaLnBrk="1" latinLnBrk="0" hangingPunct="1">
              <a:lnSpc>
                <a:spcPct val="150000"/>
              </a:lnSpc>
            </a:pPr>
            <a:r>
              <a:rPr lang="en-US" sz="1800" b="0" dirty="0">
                <a:latin typeface="宋体" panose="02010600030101010101" pitchFamily="2" charset="-122"/>
                <a:cs typeface="宋体" panose="02010600030101010101" pitchFamily="2" charset="-122"/>
              </a:rPr>
              <a:t>R2(config)#ip route 1</a:t>
            </a:r>
            <a:r>
              <a:rPr lang="en-US" sz="1800" b="0" dirty="0">
                <a:solidFill>
                  <a:srgbClr val="FF0000"/>
                </a:solidFill>
                <a:latin typeface="宋体" panose="02010600030101010101" pitchFamily="2" charset="-122"/>
                <a:cs typeface="宋体" panose="02010600030101010101" pitchFamily="2" charset="-122"/>
              </a:rPr>
              <a:t>92.168.3.0 255.255.255.0</a:t>
            </a:r>
            <a:r>
              <a:rPr lang="en-US" sz="1800" b="0" dirty="0">
                <a:latin typeface="宋体" panose="02010600030101010101" pitchFamily="2" charset="-122"/>
                <a:cs typeface="宋体" panose="02010600030101010101" pitchFamily="2" charset="-122"/>
              </a:rPr>
              <a:t> </a:t>
            </a:r>
            <a:r>
              <a:rPr lang="en-US" sz="1800" b="0" dirty="0">
                <a:solidFill>
                  <a:srgbClr val="0070C0"/>
                </a:solidFill>
                <a:latin typeface="宋体" panose="02010600030101010101" pitchFamily="2" charset="-122"/>
                <a:cs typeface="宋体" panose="02010600030101010101" pitchFamily="2" charset="-122"/>
              </a:rPr>
              <a:t>192.168.5.2</a:t>
            </a:r>
            <a:endParaRPr lang="en-US" sz="1800" b="0" dirty="0">
              <a:latin typeface="宋体" panose="02010600030101010101" pitchFamily="2" charset="-122"/>
              <a:cs typeface="宋体" panose="02010600030101010101" pitchFamily="2" charset="-122"/>
            </a:endParaRPr>
          </a:p>
          <a:p>
            <a:pPr marL="0" indent="0" eaLnBrk="1" latinLnBrk="0" hangingPunct="1">
              <a:lnSpc>
                <a:spcPct val="150000"/>
              </a:lnSpc>
            </a:pPr>
            <a:r>
              <a:rPr lang="en-US" sz="1800" b="0" dirty="0">
                <a:latin typeface="宋体" panose="02010600030101010101" pitchFamily="2" charset="-122"/>
                <a:cs typeface="宋体" panose="02010600030101010101" pitchFamily="2" charset="-122"/>
              </a:rPr>
              <a:t>R2(config)#ip route </a:t>
            </a:r>
            <a:r>
              <a:rPr lang="en-US" sz="1800" b="0" dirty="0">
                <a:solidFill>
                  <a:srgbClr val="FF0000"/>
                </a:solidFill>
                <a:latin typeface="宋体" panose="02010600030101010101" pitchFamily="2" charset="-122"/>
                <a:cs typeface="宋体" panose="02010600030101010101" pitchFamily="2" charset="-122"/>
              </a:rPr>
              <a:t>192.168.3.0 255.255.255.0</a:t>
            </a:r>
            <a:r>
              <a:rPr lang="en-US" sz="1800" b="0" dirty="0">
                <a:latin typeface="宋体" panose="02010600030101010101" pitchFamily="2" charset="-122"/>
                <a:cs typeface="宋体" panose="02010600030101010101" pitchFamily="2" charset="-122"/>
              </a:rPr>
              <a:t> </a:t>
            </a:r>
            <a:r>
              <a:rPr lang="en-US" sz="1800" b="0" dirty="0">
                <a:solidFill>
                  <a:srgbClr val="0070C0"/>
                </a:solidFill>
                <a:latin typeface="宋体" panose="02010600030101010101" pitchFamily="2" charset="-122"/>
                <a:cs typeface="宋体" panose="02010600030101010101" pitchFamily="2" charset="-122"/>
              </a:rPr>
              <a:t>192.168.6.2 5</a:t>
            </a:r>
            <a:endParaRPr lang="en-US" sz="1800" b="0" dirty="0">
              <a:latin typeface="宋体" panose="02010600030101010101" pitchFamily="2" charset="-122"/>
              <a:cs typeface="宋体" panose="02010600030101010101" pitchFamily="2" charset="-122"/>
            </a:endParaRPr>
          </a:p>
          <a:p>
            <a:pPr marL="0" indent="0" eaLnBrk="1" latinLnBrk="0" hangingPunct="1">
              <a:lnSpc>
                <a:spcPct val="150000"/>
              </a:lnSpc>
            </a:pPr>
            <a:r>
              <a:rPr lang="en-US" sz="1800" b="1" dirty="0">
                <a:solidFill>
                  <a:srgbClr val="0E419A"/>
                </a:solidFill>
                <a:latin typeface="黑体" panose="02010609060101010101" charset="-122"/>
                <a:ea typeface="黑体" panose="02010609060101010101" charset="-122"/>
                <a:cs typeface="黑体" panose="02010609060101010101" charset="-122"/>
              </a:rPr>
              <a:t>STEP </a:t>
            </a:r>
            <a:r>
              <a:rPr lang="zh-CN" sz="1800" b="1" dirty="0">
                <a:solidFill>
                  <a:srgbClr val="0E419A"/>
                </a:solidFill>
                <a:latin typeface="黑体" panose="02010609060101010101" charset="-122"/>
                <a:ea typeface="黑体" panose="02010609060101010101" charset="-122"/>
                <a:cs typeface="黑体" panose="02010609060101010101" charset="-122"/>
              </a:rPr>
              <a:t>4：</a:t>
            </a:r>
            <a:r>
              <a:rPr lang="zh-CN" sz="1800" b="1" dirty="0">
                <a:latin typeface="宋体" panose="02010600030101010101" pitchFamily="2" charset="-122"/>
                <a:cs typeface="宋体" panose="02010600030101010101" pitchFamily="2" charset="-122"/>
              </a:rPr>
              <a:t>配置路由器</a:t>
            </a:r>
            <a:r>
              <a:rPr lang="en-US" sz="1800" b="1" dirty="0">
                <a:latin typeface="宋体" panose="02010600030101010101" pitchFamily="2" charset="-122"/>
                <a:cs typeface="宋体" panose="02010600030101010101" pitchFamily="2" charset="-122"/>
              </a:rPr>
              <a:t>R3</a:t>
            </a:r>
            <a:r>
              <a:rPr lang="zh-CN" sz="1800" b="1" dirty="0">
                <a:latin typeface="宋体" panose="02010600030101010101" pitchFamily="2" charset="-122"/>
                <a:cs typeface="宋体" panose="02010600030101010101" pitchFamily="2" charset="-122"/>
              </a:rPr>
              <a:t>默认路由</a:t>
            </a:r>
            <a:endParaRPr lang="en-US" sz="1800" b="0" dirty="0">
              <a:latin typeface="宋体" panose="02010600030101010101" pitchFamily="2" charset="-122"/>
              <a:cs typeface="宋体" panose="02010600030101010101" pitchFamily="2" charset="-122"/>
            </a:endParaRPr>
          </a:p>
          <a:p>
            <a:pPr marL="0" indent="0" eaLnBrk="1" latinLnBrk="0" hangingPunct="1">
              <a:lnSpc>
                <a:spcPct val="150000"/>
              </a:lnSpc>
            </a:pPr>
            <a:r>
              <a:rPr lang="en-US" sz="1800" b="0" dirty="0">
                <a:latin typeface="宋体" panose="02010600030101010101" pitchFamily="2" charset="-122"/>
                <a:cs typeface="宋体" panose="02010600030101010101" pitchFamily="2" charset="-122"/>
              </a:rPr>
              <a:t>R3(config)#ip route </a:t>
            </a:r>
            <a:r>
              <a:rPr lang="en-US" sz="1800" b="0" dirty="0">
                <a:solidFill>
                  <a:srgbClr val="FF0000"/>
                </a:solidFill>
                <a:latin typeface="宋体" panose="02010600030101010101" pitchFamily="2" charset="-122"/>
                <a:cs typeface="宋体" panose="02010600030101010101" pitchFamily="2" charset="-122"/>
              </a:rPr>
              <a:t>0.0.0.0 0.0.0.0</a:t>
            </a:r>
            <a:r>
              <a:rPr lang="en-US" sz="1800" b="0" dirty="0">
                <a:latin typeface="宋体" panose="02010600030101010101" pitchFamily="2" charset="-122"/>
                <a:cs typeface="宋体" panose="02010600030101010101" pitchFamily="2" charset="-122"/>
              </a:rPr>
              <a:t> </a:t>
            </a:r>
            <a:r>
              <a:rPr lang="en-US" sz="1800" b="0" dirty="0">
                <a:solidFill>
                  <a:srgbClr val="0070C0"/>
                </a:solidFill>
                <a:latin typeface="宋体" panose="02010600030101010101" pitchFamily="2" charset="-122"/>
                <a:cs typeface="宋体" panose="02010600030101010101" pitchFamily="2" charset="-122"/>
              </a:rPr>
              <a:t>192.168.5.1</a:t>
            </a:r>
            <a:endParaRPr lang="en-US" sz="1800" b="0" dirty="0">
              <a:latin typeface="宋体" panose="02010600030101010101" pitchFamily="2" charset="-122"/>
              <a:cs typeface="宋体" panose="02010600030101010101" pitchFamily="2" charset="-122"/>
            </a:endParaRPr>
          </a:p>
          <a:p>
            <a:pPr marL="0" indent="0" eaLnBrk="1" latinLnBrk="0" hangingPunct="1">
              <a:lnSpc>
                <a:spcPct val="150000"/>
              </a:lnSpc>
            </a:pPr>
            <a:r>
              <a:rPr lang="en-US" sz="1800" b="0" dirty="0">
                <a:latin typeface="宋体" panose="02010600030101010101" pitchFamily="2" charset="-122"/>
                <a:cs typeface="宋体" panose="02010600030101010101" pitchFamily="2" charset="-122"/>
              </a:rPr>
              <a:t>R3(config)#ip route </a:t>
            </a:r>
            <a:r>
              <a:rPr lang="en-US" sz="1800" b="0" dirty="0">
                <a:solidFill>
                  <a:srgbClr val="FF0000"/>
                </a:solidFill>
                <a:latin typeface="宋体" panose="02010600030101010101" pitchFamily="2" charset="-122"/>
                <a:cs typeface="宋体" panose="02010600030101010101" pitchFamily="2" charset="-122"/>
              </a:rPr>
              <a:t>0.0.0.0 0.0.0.0</a:t>
            </a:r>
            <a:r>
              <a:rPr lang="en-US" sz="1800" b="0" dirty="0">
                <a:latin typeface="宋体" panose="02010600030101010101" pitchFamily="2" charset="-122"/>
                <a:cs typeface="宋体" panose="02010600030101010101" pitchFamily="2" charset="-122"/>
              </a:rPr>
              <a:t> </a:t>
            </a:r>
            <a:r>
              <a:rPr lang="en-US" sz="1800" b="0" dirty="0">
                <a:solidFill>
                  <a:srgbClr val="0070C0"/>
                </a:solidFill>
                <a:latin typeface="宋体" panose="02010600030101010101" pitchFamily="2" charset="-122"/>
                <a:cs typeface="宋体" panose="02010600030101010101" pitchFamily="2" charset="-122"/>
              </a:rPr>
              <a:t>192.168.6.1 5</a:t>
            </a:r>
            <a:endParaRPr lang="en-US" altLang="en-US" sz="1800" b="0" dirty="0">
              <a:solidFill>
                <a:srgbClr val="0070C0"/>
              </a:solidFill>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4445382" y="419002"/>
            <a:ext cx="3948938" cy="307340"/>
          </a:xfrm>
          <a:prstGeom prst="rect">
            <a:avLst/>
          </a:prstGeom>
          <a:noFill/>
        </p:spPr>
        <p:txBody>
          <a:bodyPr wrap="square" lIns="0" tIns="0" rIns="0" bIns="0" rtlCol="0" anchor="ctr">
            <a:spAutoFit/>
          </a:bodyPr>
          <a:lstStyle/>
          <a:p>
            <a:pPr algn="ctr"/>
            <a:r>
              <a:rPr lang="zh-CN" sz="2000"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配置验证</a:t>
            </a:r>
            <a:endParaRPr lang="zh-CN" sz="2000"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文本框 1"/>
          <p:cNvSpPr txBox="1"/>
          <p:nvPr/>
        </p:nvSpPr>
        <p:spPr>
          <a:xfrm>
            <a:off x="717975" y="800863"/>
            <a:ext cx="6426200" cy="875881"/>
          </a:xfrm>
          <a:prstGeom prst="rect">
            <a:avLst/>
          </a:prstGeom>
          <a:noFill/>
        </p:spPr>
        <p:txBody>
          <a:bodyPr wrap="square" rtlCol="0" anchor="t">
            <a:spAutoFit/>
          </a:bodyPr>
          <a:lstStyle/>
          <a:p>
            <a:pPr>
              <a:lnSpc>
                <a:spcPct val="150000"/>
              </a:lnSpc>
            </a:pPr>
            <a:r>
              <a:rPr lang="zh-CN" altLang="en-US" dirty="0">
                <a:solidFill>
                  <a:srgbClr val="0E419A"/>
                </a:solidFill>
              </a:rPr>
              <a:t>STEP 1：</a:t>
            </a:r>
            <a:r>
              <a:rPr lang="zh-CN" altLang="en-US" dirty="0"/>
              <a:t>在4台PC上互ping，若能ping通，代表网络连通性正确。</a:t>
            </a:r>
            <a:endParaRPr lang="zh-CN" altLang="en-US" dirty="0"/>
          </a:p>
          <a:p>
            <a:pPr>
              <a:lnSpc>
                <a:spcPct val="150000"/>
              </a:lnSpc>
            </a:pPr>
            <a:r>
              <a:rPr lang="zh-CN" altLang="en-US" dirty="0">
                <a:solidFill>
                  <a:srgbClr val="0E419A"/>
                </a:solidFill>
              </a:rPr>
              <a:t>STEP 2：</a:t>
            </a:r>
            <a:r>
              <a:rPr lang="zh-CN" altLang="en-US" dirty="0"/>
              <a:t>查看各路由器路由表，查看到如下的路由条目：</a:t>
            </a:r>
            <a:endParaRPr lang="zh-CN" altLang="en-US" dirty="0"/>
          </a:p>
        </p:txBody>
      </p:sp>
      <p:sp>
        <p:nvSpPr>
          <p:cNvPr id="4" name="文本框 3"/>
          <p:cNvSpPr txBox="1"/>
          <p:nvPr/>
        </p:nvSpPr>
        <p:spPr>
          <a:xfrm>
            <a:off x="717975" y="1924353"/>
            <a:ext cx="426720" cy="369332"/>
          </a:xfrm>
          <a:prstGeom prst="rect">
            <a:avLst/>
          </a:prstGeom>
          <a:noFill/>
        </p:spPr>
        <p:txBody>
          <a:bodyPr wrap="none" rtlCol="0" anchor="t">
            <a:spAutoFit/>
          </a:bodyPr>
          <a:lstStyle/>
          <a:p>
            <a:r>
              <a:rPr lang="en-US" altLang="zh-CN" dirty="0">
                <a:solidFill>
                  <a:srgbClr val="0E419A"/>
                </a:solidFill>
              </a:rPr>
              <a:t>R1</a:t>
            </a:r>
            <a:endParaRPr lang="zh-CN" altLang="en-US" dirty="0">
              <a:solidFill>
                <a:srgbClr val="0E419A"/>
              </a:solidFill>
            </a:endParaRPr>
          </a:p>
        </p:txBody>
      </p:sp>
      <p:sp>
        <p:nvSpPr>
          <p:cNvPr id="8" name="文本框 7"/>
          <p:cNvSpPr txBox="1"/>
          <p:nvPr/>
        </p:nvSpPr>
        <p:spPr>
          <a:xfrm>
            <a:off x="717975" y="4753003"/>
            <a:ext cx="426720" cy="369332"/>
          </a:xfrm>
          <a:prstGeom prst="rect">
            <a:avLst/>
          </a:prstGeom>
          <a:noFill/>
        </p:spPr>
        <p:txBody>
          <a:bodyPr wrap="none" rtlCol="0" anchor="t">
            <a:spAutoFit/>
          </a:bodyPr>
          <a:lstStyle/>
          <a:p>
            <a:r>
              <a:rPr lang="en-US" altLang="zh-CN" dirty="0">
                <a:solidFill>
                  <a:srgbClr val="0E419A"/>
                </a:solidFill>
              </a:rPr>
              <a:t>R2</a:t>
            </a:r>
            <a:endParaRPr lang="zh-CN" altLang="en-US" dirty="0">
              <a:solidFill>
                <a:srgbClr val="0E419A"/>
              </a:solidFill>
            </a:endParaRPr>
          </a:p>
        </p:txBody>
      </p:sp>
      <p:sp>
        <p:nvSpPr>
          <p:cNvPr id="10" name="文本框 9"/>
          <p:cNvSpPr txBox="1"/>
          <p:nvPr/>
        </p:nvSpPr>
        <p:spPr>
          <a:xfrm>
            <a:off x="712095" y="5775043"/>
            <a:ext cx="426720" cy="369332"/>
          </a:xfrm>
          <a:prstGeom prst="rect">
            <a:avLst/>
          </a:prstGeom>
          <a:noFill/>
        </p:spPr>
        <p:txBody>
          <a:bodyPr wrap="none" rtlCol="0" anchor="t">
            <a:spAutoFit/>
          </a:bodyPr>
          <a:lstStyle/>
          <a:p>
            <a:r>
              <a:rPr lang="en-US" altLang="zh-CN" dirty="0">
                <a:solidFill>
                  <a:srgbClr val="0E419A"/>
                </a:solidFill>
              </a:rPr>
              <a:t>R3</a:t>
            </a:r>
            <a:endParaRPr lang="zh-CN" altLang="en-US" dirty="0">
              <a:solidFill>
                <a:srgbClr val="0E419A"/>
              </a:solidFill>
            </a:endParaRPr>
          </a:p>
        </p:txBody>
      </p:sp>
      <p:sp>
        <p:nvSpPr>
          <p:cNvPr id="17" name="文本框 16"/>
          <p:cNvSpPr txBox="1"/>
          <p:nvPr/>
        </p:nvSpPr>
        <p:spPr>
          <a:xfrm>
            <a:off x="717975" y="4100295"/>
            <a:ext cx="8449866" cy="369332"/>
          </a:xfrm>
          <a:prstGeom prst="rect">
            <a:avLst/>
          </a:prstGeom>
          <a:noFill/>
        </p:spPr>
        <p:txBody>
          <a:bodyPr wrap="square">
            <a:spAutoFit/>
          </a:bodyPr>
          <a:lstStyle/>
          <a:p>
            <a:r>
              <a:rPr lang="zh-CN" altLang="en-US" dirty="0">
                <a:solidFill>
                  <a:srgbClr val="0E419A"/>
                </a:solidFill>
              </a:rPr>
              <a:t>STEP 3：</a:t>
            </a:r>
            <a:r>
              <a:rPr lang="zh-CN" altLang="en-US" dirty="0"/>
              <a:t>移除R2、R3的主线缆，查看R2、R3路由表变化，查看如下的路由条目：</a:t>
            </a:r>
            <a:endParaRPr lang="zh-CN" altLang="en-US" dirty="0"/>
          </a:p>
        </p:txBody>
      </p:sp>
      <p:sp>
        <p:nvSpPr>
          <p:cNvPr id="24" name="文本框 23"/>
          <p:cNvSpPr txBox="1"/>
          <p:nvPr/>
        </p:nvSpPr>
        <p:spPr>
          <a:xfrm>
            <a:off x="717975" y="2497208"/>
            <a:ext cx="426720" cy="369332"/>
          </a:xfrm>
          <a:prstGeom prst="rect">
            <a:avLst/>
          </a:prstGeom>
          <a:noFill/>
        </p:spPr>
        <p:txBody>
          <a:bodyPr wrap="none" rtlCol="0" anchor="t">
            <a:spAutoFit/>
          </a:bodyPr>
          <a:lstStyle/>
          <a:p>
            <a:r>
              <a:rPr lang="en-US" altLang="zh-CN" dirty="0">
                <a:solidFill>
                  <a:srgbClr val="0E419A"/>
                </a:solidFill>
              </a:rPr>
              <a:t>R2</a:t>
            </a:r>
            <a:endParaRPr lang="zh-CN" altLang="en-US" dirty="0">
              <a:solidFill>
                <a:srgbClr val="0E419A"/>
              </a:solidFill>
            </a:endParaRPr>
          </a:p>
        </p:txBody>
      </p:sp>
      <p:sp>
        <p:nvSpPr>
          <p:cNvPr id="25" name="文本框 24"/>
          <p:cNvSpPr txBox="1"/>
          <p:nvPr/>
        </p:nvSpPr>
        <p:spPr>
          <a:xfrm>
            <a:off x="717975" y="3490483"/>
            <a:ext cx="426720" cy="369332"/>
          </a:xfrm>
          <a:prstGeom prst="rect">
            <a:avLst/>
          </a:prstGeom>
          <a:noFill/>
        </p:spPr>
        <p:txBody>
          <a:bodyPr wrap="none" rtlCol="0" anchor="t">
            <a:spAutoFit/>
          </a:bodyPr>
          <a:lstStyle/>
          <a:p>
            <a:r>
              <a:rPr lang="en-US" altLang="zh-CN" dirty="0">
                <a:solidFill>
                  <a:srgbClr val="0E419A"/>
                </a:solidFill>
              </a:rPr>
              <a:t>R3</a:t>
            </a:r>
            <a:endParaRPr lang="zh-CN" altLang="en-US" dirty="0">
              <a:solidFill>
                <a:srgbClr val="0E419A"/>
              </a:solidFill>
            </a:endParaRPr>
          </a:p>
        </p:txBody>
      </p:sp>
      <p:pic>
        <p:nvPicPr>
          <p:cNvPr id="3" name="图片 2"/>
          <p:cNvPicPr>
            <a:picLocks noChangeAspect="1"/>
          </p:cNvPicPr>
          <p:nvPr>
            <p:custDataLst>
              <p:tags r:id="rId1"/>
            </p:custDataLst>
          </p:nvPr>
        </p:nvPicPr>
        <p:blipFill>
          <a:blip r:embed="rId2"/>
          <a:stretch>
            <a:fillRect/>
          </a:stretch>
        </p:blipFill>
        <p:spPr>
          <a:xfrm>
            <a:off x="1319530" y="1932940"/>
            <a:ext cx="6108700" cy="292100"/>
          </a:xfrm>
          <a:prstGeom prst="rect">
            <a:avLst/>
          </a:prstGeom>
        </p:spPr>
      </p:pic>
      <p:pic>
        <p:nvPicPr>
          <p:cNvPr id="5" name="图片 4"/>
          <p:cNvPicPr>
            <a:picLocks noChangeAspect="1"/>
          </p:cNvPicPr>
          <p:nvPr>
            <p:custDataLst>
              <p:tags r:id="rId3"/>
            </p:custDataLst>
          </p:nvPr>
        </p:nvPicPr>
        <p:blipFill>
          <a:blip r:embed="rId4"/>
          <a:stretch>
            <a:fillRect/>
          </a:stretch>
        </p:blipFill>
        <p:spPr>
          <a:xfrm>
            <a:off x="1319530" y="2480945"/>
            <a:ext cx="6115050" cy="647700"/>
          </a:xfrm>
          <a:prstGeom prst="rect">
            <a:avLst/>
          </a:prstGeom>
        </p:spPr>
      </p:pic>
      <p:pic>
        <p:nvPicPr>
          <p:cNvPr id="11" name="图片 10"/>
          <p:cNvPicPr>
            <a:picLocks noChangeAspect="1"/>
          </p:cNvPicPr>
          <p:nvPr>
            <p:custDataLst>
              <p:tags r:id="rId5"/>
            </p:custDataLst>
          </p:nvPr>
        </p:nvPicPr>
        <p:blipFill>
          <a:blip r:embed="rId6"/>
          <a:stretch>
            <a:fillRect/>
          </a:stretch>
        </p:blipFill>
        <p:spPr>
          <a:xfrm>
            <a:off x="1338580" y="3556635"/>
            <a:ext cx="6096000" cy="260350"/>
          </a:xfrm>
          <a:prstGeom prst="rect">
            <a:avLst/>
          </a:prstGeom>
        </p:spPr>
      </p:pic>
      <p:pic>
        <p:nvPicPr>
          <p:cNvPr id="12" name="图片 11"/>
          <p:cNvPicPr>
            <a:picLocks noChangeAspect="1"/>
          </p:cNvPicPr>
          <p:nvPr>
            <p:custDataLst>
              <p:tags r:id="rId7"/>
            </p:custDataLst>
          </p:nvPr>
        </p:nvPicPr>
        <p:blipFill>
          <a:blip r:embed="rId8"/>
          <a:stretch>
            <a:fillRect/>
          </a:stretch>
        </p:blipFill>
        <p:spPr>
          <a:xfrm>
            <a:off x="1338580" y="4761230"/>
            <a:ext cx="6134100" cy="463550"/>
          </a:xfrm>
          <a:prstGeom prst="rect">
            <a:avLst/>
          </a:prstGeom>
        </p:spPr>
      </p:pic>
      <p:pic>
        <p:nvPicPr>
          <p:cNvPr id="14" name="图片 13"/>
          <p:cNvPicPr>
            <a:picLocks noChangeAspect="1"/>
          </p:cNvPicPr>
          <p:nvPr>
            <p:custDataLst>
              <p:tags r:id="rId9"/>
            </p:custDataLst>
          </p:nvPr>
        </p:nvPicPr>
        <p:blipFill>
          <a:blip r:embed="rId10"/>
          <a:stretch>
            <a:fillRect/>
          </a:stretch>
        </p:blipFill>
        <p:spPr>
          <a:xfrm>
            <a:off x="1319530" y="5775325"/>
            <a:ext cx="6121400" cy="311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4445382" y="419002"/>
            <a:ext cx="3948938" cy="307340"/>
          </a:xfrm>
          <a:prstGeom prst="rect">
            <a:avLst/>
          </a:prstGeom>
          <a:noFill/>
        </p:spPr>
        <p:txBody>
          <a:bodyPr wrap="square" lIns="0" tIns="0" rIns="0" bIns="0" rtlCol="0" anchor="ctr">
            <a:spAutoFit/>
          </a:bodyPr>
          <a:lstStyle/>
          <a:p>
            <a:pPr algn="ctr"/>
            <a:r>
              <a:rPr lang="zh-CN" sz="2000"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配置验证</a:t>
            </a:r>
            <a:endParaRPr lang="zh-CN" sz="2000"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文本框 1"/>
          <p:cNvSpPr txBox="1"/>
          <p:nvPr/>
        </p:nvSpPr>
        <p:spPr>
          <a:xfrm>
            <a:off x="717975" y="800863"/>
            <a:ext cx="6426200" cy="875881"/>
          </a:xfrm>
          <a:prstGeom prst="rect">
            <a:avLst/>
          </a:prstGeom>
          <a:noFill/>
        </p:spPr>
        <p:txBody>
          <a:bodyPr wrap="square" rtlCol="0" anchor="t">
            <a:spAutoFit/>
          </a:bodyPr>
          <a:lstStyle/>
          <a:p>
            <a:pPr>
              <a:lnSpc>
                <a:spcPct val="150000"/>
              </a:lnSpc>
            </a:pPr>
            <a:r>
              <a:rPr lang="zh-CN" altLang="en-US" dirty="0">
                <a:solidFill>
                  <a:srgbClr val="0E419A"/>
                </a:solidFill>
              </a:rPr>
              <a:t>STEP 1：</a:t>
            </a:r>
            <a:r>
              <a:rPr lang="zh-CN" altLang="en-US" dirty="0"/>
              <a:t>在4台PC上互ping，若能ping通，代表网络连通性正确。</a:t>
            </a:r>
            <a:endParaRPr lang="zh-CN" altLang="en-US" dirty="0"/>
          </a:p>
          <a:p>
            <a:pPr>
              <a:lnSpc>
                <a:spcPct val="150000"/>
              </a:lnSpc>
            </a:pPr>
            <a:r>
              <a:rPr lang="zh-CN" altLang="en-US" dirty="0">
                <a:solidFill>
                  <a:srgbClr val="0E419A"/>
                </a:solidFill>
              </a:rPr>
              <a:t>STEP 2：</a:t>
            </a:r>
            <a:r>
              <a:rPr lang="zh-CN" altLang="en-US" dirty="0"/>
              <a:t>查看各路由器路由表，查看到如下的路由条目：</a:t>
            </a:r>
            <a:endParaRPr lang="zh-CN" altLang="en-US" dirty="0"/>
          </a:p>
        </p:txBody>
      </p:sp>
      <p:sp>
        <p:nvSpPr>
          <p:cNvPr id="6" name="文本框 5"/>
          <p:cNvSpPr txBox="1"/>
          <p:nvPr/>
        </p:nvSpPr>
        <p:spPr>
          <a:xfrm>
            <a:off x="1259055" y="1937248"/>
            <a:ext cx="5080000" cy="368300"/>
          </a:xfrm>
          <a:prstGeom prst="rect">
            <a:avLst/>
          </a:prstGeom>
          <a:noFill/>
          <a:ln w="9525">
            <a:solidFill>
              <a:schemeClr val="tx1"/>
            </a:solidFill>
            <a:prstDash val="dashDot"/>
          </a:ln>
        </p:spPr>
        <p:txBody>
          <a:bodyPr>
            <a:spAutoFit/>
          </a:bodyPr>
          <a:lstStyle/>
          <a:p>
            <a:pPr marL="0" indent="0"/>
            <a:r>
              <a:rPr lang="en-US" sz="1800" dirty="0">
                <a:solidFill>
                  <a:srgbClr val="000000"/>
                </a:solidFill>
                <a:latin typeface="宋体" panose="02010600030101010101" pitchFamily="2" charset="-122"/>
              </a:rPr>
              <a:t>S*   0.0.0.0/0 [1/0] via 192.168.4.2</a:t>
            </a:r>
            <a:endParaRPr lang="en-US" altLang="en-US" sz="1800" dirty="0">
              <a:solidFill>
                <a:srgbClr val="000000"/>
              </a:solidFill>
              <a:latin typeface="宋体" panose="02010600030101010101" pitchFamily="2" charset="-122"/>
            </a:endParaRPr>
          </a:p>
        </p:txBody>
      </p:sp>
      <p:sp>
        <p:nvSpPr>
          <p:cNvPr id="4" name="文本框 3"/>
          <p:cNvSpPr txBox="1"/>
          <p:nvPr/>
        </p:nvSpPr>
        <p:spPr>
          <a:xfrm>
            <a:off x="717975" y="1924353"/>
            <a:ext cx="426720" cy="369332"/>
          </a:xfrm>
          <a:prstGeom prst="rect">
            <a:avLst/>
          </a:prstGeom>
          <a:noFill/>
        </p:spPr>
        <p:txBody>
          <a:bodyPr wrap="none" rtlCol="0" anchor="t">
            <a:spAutoFit/>
          </a:bodyPr>
          <a:lstStyle/>
          <a:p>
            <a:r>
              <a:rPr lang="en-US" altLang="zh-CN" dirty="0">
                <a:solidFill>
                  <a:srgbClr val="0E419A"/>
                </a:solidFill>
              </a:rPr>
              <a:t>R1</a:t>
            </a:r>
            <a:endParaRPr lang="zh-CN" altLang="en-US" dirty="0">
              <a:solidFill>
                <a:srgbClr val="0E419A"/>
              </a:solidFill>
            </a:endParaRPr>
          </a:p>
        </p:txBody>
      </p:sp>
      <p:sp>
        <p:nvSpPr>
          <p:cNvPr id="7" name="文本框 6"/>
          <p:cNvSpPr txBox="1"/>
          <p:nvPr/>
        </p:nvSpPr>
        <p:spPr>
          <a:xfrm>
            <a:off x="1230352" y="2555425"/>
            <a:ext cx="6430060" cy="923330"/>
          </a:xfrm>
          <a:prstGeom prst="rect">
            <a:avLst/>
          </a:prstGeom>
          <a:noFill/>
          <a:ln>
            <a:solidFill>
              <a:schemeClr val="tx1"/>
            </a:solidFill>
            <a:prstDash val="dashDot"/>
          </a:ln>
        </p:spPr>
        <p:txBody>
          <a:bodyPr wrap="square">
            <a:spAutoFit/>
          </a:bodyPr>
          <a:lstStyle/>
          <a:p>
            <a:r>
              <a:rPr lang="zh-CN" altLang="en-US" dirty="0">
                <a:latin typeface="宋体" panose="02010600030101010101" pitchFamily="2" charset="-122"/>
              </a:rPr>
              <a:t>S    192.168.1.0/24 [1/0] via 192.168.4.1</a:t>
            </a:r>
            <a:endParaRPr lang="zh-CN" altLang="en-US" dirty="0">
              <a:latin typeface="宋体" panose="02010600030101010101" pitchFamily="2" charset="-122"/>
            </a:endParaRPr>
          </a:p>
          <a:p>
            <a:r>
              <a:rPr lang="zh-CN" altLang="en-US" dirty="0">
                <a:latin typeface="宋体" panose="02010600030101010101" pitchFamily="2" charset="-122"/>
              </a:rPr>
              <a:t>S    192.168.2.0/24 [1/0] via 192.168.5.2</a:t>
            </a:r>
            <a:endParaRPr lang="zh-CN" altLang="en-US" dirty="0">
              <a:latin typeface="宋体" panose="02010600030101010101" pitchFamily="2" charset="-122"/>
            </a:endParaRPr>
          </a:p>
          <a:p>
            <a:r>
              <a:rPr lang="zh-CN" altLang="en-US" dirty="0">
                <a:latin typeface="宋体" panose="02010600030101010101" pitchFamily="2" charset="-122"/>
              </a:rPr>
              <a:t>S    192.168.3.0/24 [1/0] via 192.168.5.2</a:t>
            </a:r>
            <a:endParaRPr lang="zh-CN" altLang="en-US" dirty="0">
              <a:latin typeface="宋体" panose="02010600030101010101" pitchFamily="2" charset="-122"/>
            </a:endParaRPr>
          </a:p>
        </p:txBody>
      </p:sp>
      <p:sp>
        <p:nvSpPr>
          <p:cNvPr id="8" name="文本框 7"/>
          <p:cNvSpPr txBox="1"/>
          <p:nvPr/>
        </p:nvSpPr>
        <p:spPr>
          <a:xfrm>
            <a:off x="657855" y="5079990"/>
            <a:ext cx="426720" cy="369332"/>
          </a:xfrm>
          <a:prstGeom prst="rect">
            <a:avLst/>
          </a:prstGeom>
          <a:noFill/>
        </p:spPr>
        <p:txBody>
          <a:bodyPr wrap="none" rtlCol="0" anchor="t">
            <a:spAutoFit/>
          </a:bodyPr>
          <a:lstStyle/>
          <a:p>
            <a:r>
              <a:rPr lang="en-US" altLang="zh-CN" dirty="0">
                <a:solidFill>
                  <a:srgbClr val="0E419A"/>
                </a:solidFill>
              </a:rPr>
              <a:t>R2</a:t>
            </a:r>
            <a:endParaRPr lang="zh-CN" altLang="en-US" dirty="0">
              <a:solidFill>
                <a:srgbClr val="0E419A"/>
              </a:solidFill>
            </a:endParaRPr>
          </a:p>
        </p:txBody>
      </p:sp>
      <p:sp>
        <p:nvSpPr>
          <p:cNvPr id="10" name="文本框 9"/>
          <p:cNvSpPr txBox="1"/>
          <p:nvPr/>
        </p:nvSpPr>
        <p:spPr>
          <a:xfrm>
            <a:off x="651975" y="6098827"/>
            <a:ext cx="426720" cy="369332"/>
          </a:xfrm>
          <a:prstGeom prst="rect">
            <a:avLst/>
          </a:prstGeom>
          <a:noFill/>
        </p:spPr>
        <p:txBody>
          <a:bodyPr wrap="none" rtlCol="0" anchor="t">
            <a:spAutoFit/>
          </a:bodyPr>
          <a:lstStyle/>
          <a:p>
            <a:r>
              <a:rPr lang="en-US" altLang="zh-CN" dirty="0">
                <a:solidFill>
                  <a:srgbClr val="0E419A"/>
                </a:solidFill>
              </a:rPr>
              <a:t>R3</a:t>
            </a:r>
            <a:endParaRPr lang="zh-CN" altLang="en-US" dirty="0">
              <a:solidFill>
                <a:srgbClr val="0E419A"/>
              </a:solidFill>
            </a:endParaRPr>
          </a:p>
        </p:txBody>
      </p:sp>
      <p:sp>
        <p:nvSpPr>
          <p:cNvPr id="13" name="文本框 12"/>
          <p:cNvSpPr txBox="1"/>
          <p:nvPr/>
        </p:nvSpPr>
        <p:spPr>
          <a:xfrm>
            <a:off x="1230352" y="3881431"/>
            <a:ext cx="6430060" cy="369332"/>
          </a:xfrm>
          <a:prstGeom prst="rect">
            <a:avLst/>
          </a:prstGeom>
          <a:noFill/>
          <a:ln>
            <a:solidFill>
              <a:schemeClr val="tx1"/>
            </a:solidFill>
            <a:prstDash val="dashDot"/>
          </a:ln>
        </p:spPr>
        <p:txBody>
          <a:bodyPr wrap="square">
            <a:spAutoFit/>
          </a:bodyPr>
          <a:lstStyle/>
          <a:p>
            <a:r>
              <a:rPr lang="en-US" altLang="zh-CN" dirty="0">
                <a:latin typeface="宋体" panose="02010600030101010101" pitchFamily="2" charset="-122"/>
              </a:rPr>
              <a:t>S*   0.0.0.0/0 [1/0] via 192.168.5.1</a:t>
            </a:r>
            <a:endParaRPr lang="zh-CN" altLang="en-US" dirty="0">
              <a:latin typeface="宋体" panose="02010600030101010101" pitchFamily="2" charset="-122"/>
            </a:endParaRPr>
          </a:p>
        </p:txBody>
      </p:sp>
      <p:sp>
        <p:nvSpPr>
          <p:cNvPr id="17" name="文本框 16"/>
          <p:cNvSpPr txBox="1"/>
          <p:nvPr/>
        </p:nvSpPr>
        <p:spPr>
          <a:xfrm>
            <a:off x="661493" y="4518125"/>
            <a:ext cx="8449866" cy="369332"/>
          </a:xfrm>
          <a:prstGeom prst="rect">
            <a:avLst/>
          </a:prstGeom>
          <a:noFill/>
        </p:spPr>
        <p:txBody>
          <a:bodyPr wrap="square">
            <a:spAutoFit/>
          </a:bodyPr>
          <a:lstStyle/>
          <a:p>
            <a:r>
              <a:rPr lang="zh-CN" altLang="en-US" dirty="0">
                <a:solidFill>
                  <a:srgbClr val="0E419A"/>
                </a:solidFill>
              </a:rPr>
              <a:t>STEP 3：</a:t>
            </a:r>
            <a:r>
              <a:rPr lang="zh-CN" altLang="en-US" dirty="0"/>
              <a:t>移除R2、R3的主线缆，查看R2、R3路由表变化，查看如下的路由条目：</a:t>
            </a:r>
            <a:endParaRPr lang="zh-CN" altLang="en-US" dirty="0"/>
          </a:p>
        </p:txBody>
      </p:sp>
      <p:sp>
        <p:nvSpPr>
          <p:cNvPr id="18" name="文本框 17"/>
          <p:cNvSpPr txBox="1"/>
          <p:nvPr/>
        </p:nvSpPr>
        <p:spPr>
          <a:xfrm>
            <a:off x="1230352" y="5133346"/>
            <a:ext cx="6430060" cy="646331"/>
          </a:xfrm>
          <a:prstGeom prst="rect">
            <a:avLst/>
          </a:prstGeom>
          <a:noFill/>
          <a:ln>
            <a:solidFill>
              <a:schemeClr val="tx1"/>
            </a:solidFill>
            <a:prstDash val="dashDot"/>
          </a:ln>
        </p:spPr>
        <p:txBody>
          <a:bodyPr wrap="square">
            <a:spAutoFit/>
          </a:bodyPr>
          <a:lstStyle/>
          <a:p>
            <a:r>
              <a:rPr lang="en-US" altLang="zh-CN" dirty="0">
                <a:latin typeface="宋体" panose="02010600030101010101" pitchFamily="2" charset="-122"/>
              </a:rPr>
              <a:t>S    192.168.2.0/24 [5/0] via 192.168.6.2</a:t>
            </a:r>
            <a:endParaRPr lang="en-US" altLang="zh-CN" dirty="0">
              <a:latin typeface="宋体" panose="02010600030101010101" pitchFamily="2" charset="-122"/>
            </a:endParaRPr>
          </a:p>
          <a:p>
            <a:r>
              <a:rPr lang="en-US" altLang="zh-CN" dirty="0">
                <a:latin typeface="宋体" panose="02010600030101010101" pitchFamily="2" charset="-122"/>
              </a:rPr>
              <a:t>S    192.168.3.0/24 [5/0] via 192.168.6.2</a:t>
            </a:r>
            <a:endParaRPr lang="zh-CN" altLang="en-US" dirty="0">
              <a:latin typeface="宋体" panose="02010600030101010101" pitchFamily="2" charset="-122"/>
            </a:endParaRPr>
          </a:p>
        </p:txBody>
      </p:sp>
      <p:sp>
        <p:nvSpPr>
          <p:cNvPr id="23" name="文本框 22"/>
          <p:cNvSpPr txBox="1"/>
          <p:nvPr/>
        </p:nvSpPr>
        <p:spPr>
          <a:xfrm>
            <a:off x="1230352" y="6192873"/>
            <a:ext cx="6430060" cy="369332"/>
          </a:xfrm>
          <a:prstGeom prst="rect">
            <a:avLst/>
          </a:prstGeom>
          <a:noFill/>
          <a:ln>
            <a:solidFill>
              <a:schemeClr val="tx1"/>
            </a:solidFill>
            <a:prstDash val="dashDot"/>
          </a:ln>
        </p:spPr>
        <p:txBody>
          <a:bodyPr wrap="square">
            <a:spAutoFit/>
          </a:bodyPr>
          <a:lstStyle/>
          <a:p>
            <a:r>
              <a:rPr lang="en-US" altLang="zh-CN" dirty="0">
                <a:latin typeface="宋体" panose="02010600030101010101" pitchFamily="2" charset="-122"/>
              </a:rPr>
              <a:t>S*   0.0.0.0/0 [5/0] via 192.168.6.1</a:t>
            </a:r>
            <a:endParaRPr lang="en-US" altLang="zh-CN" dirty="0">
              <a:latin typeface="宋体" panose="02010600030101010101" pitchFamily="2" charset="-122"/>
            </a:endParaRPr>
          </a:p>
        </p:txBody>
      </p:sp>
      <p:sp>
        <p:nvSpPr>
          <p:cNvPr id="24" name="文本框 23"/>
          <p:cNvSpPr txBox="1"/>
          <p:nvPr/>
        </p:nvSpPr>
        <p:spPr>
          <a:xfrm>
            <a:off x="717975" y="2497208"/>
            <a:ext cx="426720" cy="369332"/>
          </a:xfrm>
          <a:prstGeom prst="rect">
            <a:avLst/>
          </a:prstGeom>
          <a:noFill/>
        </p:spPr>
        <p:txBody>
          <a:bodyPr wrap="none" rtlCol="0" anchor="t">
            <a:spAutoFit/>
          </a:bodyPr>
          <a:lstStyle/>
          <a:p>
            <a:r>
              <a:rPr lang="en-US" altLang="zh-CN" dirty="0">
                <a:solidFill>
                  <a:srgbClr val="0E419A"/>
                </a:solidFill>
              </a:rPr>
              <a:t>R2</a:t>
            </a:r>
            <a:endParaRPr lang="zh-CN" altLang="en-US" dirty="0">
              <a:solidFill>
                <a:srgbClr val="0E419A"/>
              </a:solidFill>
            </a:endParaRPr>
          </a:p>
        </p:txBody>
      </p:sp>
      <p:sp>
        <p:nvSpPr>
          <p:cNvPr id="25" name="文本框 24"/>
          <p:cNvSpPr txBox="1"/>
          <p:nvPr/>
        </p:nvSpPr>
        <p:spPr>
          <a:xfrm>
            <a:off x="651975" y="3845784"/>
            <a:ext cx="426720" cy="369332"/>
          </a:xfrm>
          <a:prstGeom prst="rect">
            <a:avLst/>
          </a:prstGeom>
          <a:noFill/>
        </p:spPr>
        <p:txBody>
          <a:bodyPr wrap="none" rtlCol="0" anchor="t">
            <a:spAutoFit/>
          </a:bodyPr>
          <a:lstStyle/>
          <a:p>
            <a:r>
              <a:rPr lang="en-US" altLang="zh-CN" dirty="0">
                <a:solidFill>
                  <a:srgbClr val="0E419A"/>
                </a:solidFill>
              </a:rPr>
              <a:t>R3</a:t>
            </a:r>
            <a:endParaRPr lang="zh-CN" altLang="en-US" dirty="0">
              <a:solidFill>
                <a:srgbClr val="0E419A"/>
              </a:solidFill>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4445382" y="419002"/>
            <a:ext cx="3948938" cy="307340"/>
          </a:xfrm>
          <a:prstGeom prst="rect">
            <a:avLst/>
          </a:prstGeom>
          <a:noFill/>
        </p:spPr>
        <p:txBody>
          <a:bodyPr wrap="square" lIns="0" tIns="0" rIns="0" bIns="0" rtlCol="0" anchor="ctr">
            <a:spAutoFit/>
          </a:bodyPr>
          <a:lstStyle/>
          <a:p>
            <a:pPr algn="ctr"/>
            <a:r>
              <a:rPr lang="zh-CN" altLang="en-US" sz="2000"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结论</a:t>
            </a:r>
            <a:endParaRPr lang="zh-CN" sz="2000"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文本框 4"/>
          <p:cNvSpPr txBox="1"/>
          <p:nvPr/>
        </p:nvSpPr>
        <p:spPr>
          <a:xfrm>
            <a:off x="657855" y="1572245"/>
            <a:ext cx="10761480" cy="1691104"/>
          </a:xfrm>
          <a:prstGeom prst="rect">
            <a:avLst/>
          </a:prstGeom>
          <a:noFill/>
        </p:spPr>
        <p:txBody>
          <a:bodyPr wrap="square">
            <a:spAutoFit/>
          </a:bodyPr>
          <a:lstStyle/>
          <a:p>
            <a:pPr marL="266700" marR="0" indent="266700" algn="l">
              <a:lnSpc>
                <a:spcPct val="150000"/>
              </a:lnSpc>
              <a:spcBef>
                <a:spcPts val="0"/>
              </a:spcBef>
              <a:spcAft>
                <a:spcPts val="0"/>
              </a:spcAft>
            </a:pPr>
            <a:r>
              <a:rPr lang="zh-CN" altLang="en-US" sz="2400" kern="100" dirty="0">
                <a:effectLst/>
                <a:latin typeface="仿宋" panose="02010609060101010101" pitchFamily="49" charset="-122"/>
                <a:ea typeface="仿宋" panose="02010609060101010101" pitchFamily="49" charset="-122"/>
                <a:cs typeface="楷体" panose="02010609060101010101" pitchFamily="49" charset="-122"/>
              </a:rPr>
              <a:t>  当</a:t>
            </a:r>
            <a:r>
              <a:rPr lang="en-US" altLang="zh-CN" sz="2400" kern="100" dirty="0">
                <a:effectLst/>
                <a:latin typeface="仿宋" panose="02010609060101010101" pitchFamily="49" charset="-122"/>
                <a:ea typeface="仿宋" panose="02010609060101010101" pitchFamily="49" charset="-122"/>
                <a:cs typeface="楷体" panose="02010609060101010101" pitchFamily="49" charset="-122"/>
              </a:rPr>
              <a:t>R2</a:t>
            </a:r>
            <a:r>
              <a:rPr lang="zh-CN" altLang="en-US" sz="2400" kern="100" dirty="0">
                <a:effectLst/>
                <a:latin typeface="仿宋" panose="02010609060101010101" pitchFamily="49" charset="-122"/>
                <a:ea typeface="仿宋" panose="02010609060101010101" pitchFamily="49" charset="-122"/>
                <a:cs typeface="楷体" panose="02010609060101010101" pitchFamily="49" charset="-122"/>
              </a:rPr>
              <a:t>、</a:t>
            </a:r>
            <a:r>
              <a:rPr lang="en-US" altLang="zh-CN" sz="2400" kern="100" dirty="0">
                <a:effectLst/>
                <a:latin typeface="仿宋" panose="02010609060101010101" pitchFamily="49" charset="-122"/>
                <a:ea typeface="仿宋" panose="02010609060101010101" pitchFamily="49" charset="-122"/>
                <a:cs typeface="楷体" panose="02010609060101010101" pitchFamily="49" charset="-122"/>
              </a:rPr>
              <a:t>R3</a:t>
            </a:r>
            <a:r>
              <a:rPr lang="zh-CN" altLang="en-US" sz="2400" kern="100" dirty="0">
                <a:effectLst/>
                <a:latin typeface="仿宋" panose="02010609060101010101" pitchFamily="49" charset="-122"/>
                <a:ea typeface="仿宋" panose="02010609060101010101" pitchFamily="49" charset="-122"/>
                <a:cs typeface="楷体" panose="02010609060101010101" pitchFamily="49" charset="-122"/>
              </a:rPr>
              <a:t>的主线缆失效时，去往目的网络为</a:t>
            </a:r>
            <a:r>
              <a:rPr lang="en-US" altLang="zh-CN" sz="2400" kern="100" dirty="0">
                <a:effectLst/>
                <a:latin typeface="仿宋" panose="02010609060101010101" pitchFamily="49" charset="-122"/>
                <a:ea typeface="仿宋" panose="02010609060101010101" pitchFamily="49" charset="-122"/>
                <a:cs typeface="楷体" panose="02010609060101010101" pitchFamily="49" charset="-122"/>
              </a:rPr>
              <a:t>192.168.2.0</a:t>
            </a:r>
            <a:r>
              <a:rPr lang="zh-CN" altLang="en-US" sz="2400" kern="100" dirty="0">
                <a:latin typeface="仿宋" panose="02010609060101010101" pitchFamily="49" charset="-122"/>
                <a:ea typeface="仿宋" panose="02010609060101010101" pitchFamily="49" charset="-122"/>
                <a:cs typeface="楷体" panose="02010609060101010101" pitchFamily="49" charset="-122"/>
              </a:rPr>
              <a:t>的路由</a:t>
            </a:r>
            <a:r>
              <a:rPr lang="zh-CN" altLang="en-US" sz="2400" kern="100" dirty="0">
                <a:effectLst/>
                <a:latin typeface="仿宋" panose="02010609060101010101" pitchFamily="49" charset="-122"/>
                <a:ea typeface="仿宋" panose="02010609060101010101" pitchFamily="49" charset="-122"/>
                <a:cs typeface="楷体" panose="02010609060101010101" pitchFamily="49" charset="-122"/>
              </a:rPr>
              <a:t>，下一跳是</a:t>
            </a:r>
            <a:r>
              <a:rPr lang="en-US" altLang="zh-CN" sz="2400" kern="100" dirty="0">
                <a:effectLst/>
                <a:latin typeface="仿宋" panose="02010609060101010101" pitchFamily="49" charset="-122"/>
                <a:ea typeface="仿宋" panose="02010609060101010101" pitchFamily="49" charset="-122"/>
                <a:cs typeface="楷体" panose="02010609060101010101" pitchFamily="49" charset="-122"/>
              </a:rPr>
              <a:t>192.168.4.2</a:t>
            </a:r>
            <a:r>
              <a:rPr lang="zh-CN" altLang="en-US" sz="2400" kern="100" dirty="0">
                <a:effectLst/>
                <a:latin typeface="仿宋" panose="02010609060101010101" pitchFamily="49" charset="-122"/>
                <a:ea typeface="仿宋" panose="02010609060101010101" pitchFamily="49" charset="-122"/>
                <a:cs typeface="楷体" panose="02010609060101010101" pitchFamily="49" charset="-122"/>
              </a:rPr>
              <a:t>，这表明备用路由能正常切换，增强网络的可靠性。</a:t>
            </a:r>
            <a:endParaRPr lang="en-US" altLang="zh-CN" sz="2400" kern="100" dirty="0">
              <a:effectLst/>
              <a:latin typeface="仿宋" panose="02010609060101010101" pitchFamily="49" charset="-122"/>
              <a:ea typeface="仿宋" panose="02010609060101010101" pitchFamily="49" charset="-122"/>
              <a:cs typeface="楷体" panose="02010609060101010101" pitchFamily="49" charset="-122"/>
            </a:endParaRPr>
          </a:p>
          <a:p>
            <a:pPr marL="266700" marR="0" indent="266700" algn="l">
              <a:lnSpc>
                <a:spcPct val="150000"/>
              </a:lnSpc>
              <a:spcBef>
                <a:spcPts val="0"/>
              </a:spcBef>
              <a:spcAft>
                <a:spcPts val="0"/>
              </a:spcAft>
            </a:pPr>
            <a:r>
              <a:rPr lang="en-US" altLang="zh-CN" sz="2400" kern="100" dirty="0">
                <a:latin typeface="仿宋" panose="02010609060101010101" pitchFamily="49" charset="-122"/>
                <a:ea typeface="仿宋" panose="02010609060101010101" pitchFamily="49" charset="-122"/>
                <a:cs typeface="楷体" panose="02010609060101010101" pitchFamily="49" charset="-122"/>
              </a:rPr>
              <a:t>  </a:t>
            </a:r>
            <a:r>
              <a:rPr lang="zh-CN" altLang="en-US" sz="2400" kern="100" dirty="0">
                <a:latin typeface="仿宋" panose="02010609060101010101" pitchFamily="49" charset="-122"/>
                <a:ea typeface="仿宋" panose="02010609060101010101" pitchFamily="49" charset="-122"/>
                <a:cs typeface="楷体" panose="02010609060101010101" pitchFamily="49" charset="-122"/>
              </a:rPr>
              <a:t>而</a:t>
            </a:r>
            <a:r>
              <a:rPr lang="zh-CN" altLang="en-US" sz="2400" kern="100" dirty="0">
                <a:effectLst/>
                <a:latin typeface="仿宋" panose="02010609060101010101" pitchFamily="49" charset="-122"/>
                <a:ea typeface="仿宋" panose="02010609060101010101" pitchFamily="49" charset="-122"/>
                <a:cs typeface="楷体" panose="02010609060101010101" pitchFamily="49" charset="-122"/>
              </a:rPr>
              <a:t>当主线路正常连接工作后，会恢复到原来的主线路路由。</a:t>
            </a:r>
            <a:endParaRPr lang="zh-CN" altLang="en-US"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矩形 2"/>
          <p:cNvSpPr/>
          <p:nvPr/>
        </p:nvSpPr>
        <p:spPr>
          <a:xfrm>
            <a:off x="1563" y="0"/>
            <a:ext cx="12858750" cy="7232650"/>
          </a:xfrm>
          <a:prstGeom prst="rect">
            <a:avLst/>
          </a:prstGeom>
          <a:blipFill dpi="0" rotWithShape="1">
            <a:blip r:embed="rId1">
              <a:extLst>
                <a:ext uri="{BEBA8EAE-BF5A-486C-A8C5-ECC9F3942E4B}">
                  <a14:imgProps xmlns:a14="http://schemas.microsoft.com/office/drawing/2010/main">
                    <a14:imgLayer r:embed="rId2">
                      <a14:imgEffect>
                        <a14:brightnessContrast contrast="20000"/>
                      </a14:imgEffect>
                      <a14:imgEffect>
                        <a14:sharpenSoften amount="25000"/>
                      </a14:imgEffect>
                    </a14:imgLayer>
                  </a14:imgProps>
                </a:ext>
                <a:ext uri="{28A0092B-C50C-407E-A947-70E740481C1C}">
                  <a14:useLocalDpi xmlns:a14="http://schemas.microsoft.com/office/drawing/2010/main" val="0"/>
                </a:ext>
              </a:extLst>
            </a:blip>
            <a:srcRect/>
            <a:stretch>
              <a:fillRect t="-12723" b="-583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4" name="矩形 3"/>
          <p:cNvSpPr/>
          <p:nvPr/>
        </p:nvSpPr>
        <p:spPr>
          <a:xfrm>
            <a:off x="2758440" y="1527810"/>
            <a:ext cx="10101580" cy="1751330"/>
          </a:xfrm>
          <a:prstGeom prst="rect">
            <a:avLst/>
          </a:prstGeom>
          <a:solidFill>
            <a:schemeClr val="accent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8" name="矩形 259"/>
          <p:cNvSpPr>
            <a:spLocks noChangeArrowheads="1"/>
          </p:cNvSpPr>
          <p:nvPr/>
        </p:nvSpPr>
        <p:spPr bwMode="auto">
          <a:xfrm>
            <a:off x="3810547" y="1766551"/>
            <a:ext cx="8595492" cy="123063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8000" kern="5000" dirty="0">
                <a:solidFill>
                  <a:schemeClr val="accent2">
                    <a:lumMod val="40000"/>
                    <a:lumOff val="60000"/>
                  </a:schemeClr>
                </a:solidFill>
                <a:latin typeface="印品黑体" panose="00000500000000000000" pitchFamily="2" charset="-122"/>
                <a:ea typeface="印品黑体" panose="00000500000000000000" pitchFamily="2" charset="-122"/>
                <a:cs typeface="Arial" panose="020B0604020202020204" pitchFamily="34" charset="0"/>
              </a:rPr>
              <a:t>感谢聆听</a:t>
            </a:r>
            <a:endParaRPr lang="zh-CN" altLang="en-US" sz="8000" kern="5000" dirty="0">
              <a:solidFill>
                <a:schemeClr val="accent2">
                  <a:lumMod val="40000"/>
                  <a:lumOff val="60000"/>
                </a:schemeClr>
              </a:solidFill>
              <a:latin typeface="印品黑体" panose="00000500000000000000" pitchFamily="2" charset="-122"/>
              <a:ea typeface="印品黑体" panose="00000500000000000000" pitchFamily="2"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454907" y="233900"/>
            <a:ext cx="3948938" cy="492125"/>
          </a:xfrm>
          <a:prstGeom prst="rect">
            <a:avLst/>
          </a:prstGeom>
          <a:noFill/>
        </p:spPr>
        <p:txBody>
          <a:bodyPr wrap="square" lIns="0" tIns="0" rIns="0" bIns="0" rtlCol="0" anchor="ctr">
            <a:spAutoFit/>
          </a:bodyPr>
          <a:lstStyle/>
          <a:p>
            <a:pPr algn="ctr"/>
            <a:r>
              <a:rPr sz="3200" dirty="0">
                <a:solidFill>
                  <a:schemeClr val="tx1">
                    <a:lumMod val="85000"/>
                    <a:lumOff val="15000"/>
                  </a:schemeClr>
                </a:solidFill>
                <a:latin typeface="印品黑体" panose="00000500000000000000" pitchFamily="2" charset="-122"/>
                <a:ea typeface="方正正粗黑简体" panose="02000000000000000000" pitchFamily="2" charset="-122"/>
                <a:sym typeface="Arial" panose="020B0604020202020204" pitchFamily="34" charset="0"/>
              </a:rPr>
              <a:t>学习目标</a:t>
            </a:r>
            <a:endParaRPr sz="3200" dirty="0">
              <a:solidFill>
                <a:schemeClr val="tx1">
                  <a:lumMod val="85000"/>
                  <a:lumOff val="15000"/>
                </a:schemeClr>
              </a:solidFill>
              <a:latin typeface="印品黑体" panose="00000500000000000000" pitchFamily="2" charset="-122"/>
              <a:ea typeface="方正正粗黑简体" panose="02000000000000000000" pitchFamily="2"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153" name="五边形 2"/>
          <p:cNvSpPr>
            <a:spLocks noChangeArrowheads="1"/>
          </p:cNvSpPr>
          <p:nvPr/>
        </p:nvSpPr>
        <p:spPr bwMode="auto">
          <a:xfrm>
            <a:off x="3303135" y="2147465"/>
            <a:ext cx="508635" cy="267970"/>
          </a:xfrm>
          <a:prstGeom prst="homePlate">
            <a:avLst>
              <a:gd name="adj" fmla="val 46735"/>
            </a:avLst>
          </a:prstGeom>
          <a:solidFill>
            <a:schemeClr val="accent1"/>
          </a:solidFill>
          <a:ln>
            <a:noFill/>
          </a:ln>
        </p:spPr>
        <p:txBody>
          <a:bodyPr anchor="ctr"/>
          <a:lstStyle/>
          <a:p>
            <a:pPr algn="ctr"/>
            <a:endParaRPr lang="zh-CN" altLang="zh-CN" sz="2000" dirty="0">
              <a:solidFill>
                <a:srgbClr val="FFFFFF"/>
              </a:solidFill>
              <a:latin typeface="印品黑体" panose="00000500000000000000" pitchFamily="2" charset="-122"/>
              <a:ea typeface="方正正粗黑简体" panose="02000000000000000000" pitchFamily="2" charset="-122"/>
              <a:sym typeface="Arial" panose="020B0604020202020204" pitchFamily="34" charset="0"/>
            </a:endParaRPr>
          </a:p>
        </p:txBody>
      </p:sp>
      <p:sp>
        <p:nvSpPr>
          <p:cNvPr id="8" name="五边形 2"/>
          <p:cNvSpPr>
            <a:spLocks noChangeArrowheads="1"/>
          </p:cNvSpPr>
          <p:nvPr/>
        </p:nvSpPr>
        <p:spPr bwMode="auto">
          <a:xfrm>
            <a:off x="3303135" y="2813580"/>
            <a:ext cx="508635" cy="267970"/>
          </a:xfrm>
          <a:prstGeom prst="homePlate">
            <a:avLst>
              <a:gd name="adj" fmla="val 46735"/>
            </a:avLst>
          </a:prstGeom>
          <a:solidFill>
            <a:schemeClr val="accent1"/>
          </a:solidFill>
          <a:ln>
            <a:noFill/>
          </a:ln>
        </p:spPr>
        <p:txBody>
          <a:bodyPr anchor="ctr"/>
          <a:lstStyle/>
          <a:p>
            <a:pPr algn="ctr"/>
            <a:endParaRPr lang="zh-CN" altLang="zh-CN" sz="2000" dirty="0">
              <a:solidFill>
                <a:srgbClr val="FFFFFF"/>
              </a:solidFill>
              <a:latin typeface="印品黑体" panose="00000500000000000000" pitchFamily="2" charset="-122"/>
              <a:ea typeface="方正正粗黑简体" panose="02000000000000000000" pitchFamily="2" charset="-122"/>
              <a:sym typeface="Arial" panose="020B0604020202020204" pitchFamily="34" charset="0"/>
            </a:endParaRPr>
          </a:p>
        </p:txBody>
      </p:sp>
      <p:sp>
        <p:nvSpPr>
          <p:cNvPr id="9" name="五边形 2"/>
          <p:cNvSpPr>
            <a:spLocks noChangeArrowheads="1"/>
          </p:cNvSpPr>
          <p:nvPr/>
        </p:nvSpPr>
        <p:spPr bwMode="auto">
          <a:xfrm>
            <a:off x="3303135" y="3479695"/>
            <a:ext cx="508635" cy="267970"/>
          </a:xfrm>
          <a:prstGeom prst="homePlate">
            <a:avLst>
              <a:gd name="adj" fmla="val 46735"/>
            </a:avLst>
          </a:prstGeom>
          <a:solidFill>
            <a:schemeClr val="accent1"/>
          </a:solidFill>
          <a:ln>
            <a:noFill/>
          </a:ln>
        </p:spPr>
        <p:txBody>
          <a:bodyPr anchor="ctr"/>
          <a:lstStyle/>
          <a:p>
            <a:pPr algn="ctr"/>
            <a:endParaRPr lang="zh-CN" altLang="zh-CN" sz="2000" dirty="0">
              <a:solidFill>
                <a:srgbClr val="FFFFFF"/>
              </a:solidFill>
              <a:latin typeface="印品黑体" panose="00000500000000000000" pitchFamily="2" charset="-122"/>
              <a:ea typeface="方正正粗黑简体" panose="02000000000000000000" pitchFamily="2" charset="-122"/>
              <a:sym typeface="Arial" panose="020B0604020202020204" pitchFamily="34" charset="0"/>
            </a:endParaRPr>
          </a:p>
        </p:txBody>
      </p:sp>
      <p:sp>
        <p:nvSpPr>
          <p:cNvPr id="2" name="五边形 2"/>
          <p:cNvSpPr>
            <a:spLocks noChangeArrowheads="1"/>
          </p:cNvSpPr>
          <p:nvPr/>
        </p:nvSpPr>
        <p:spPr bwMode="auto">
          <a:xfrm>
            <a:off x="3303135" y="4163590"/>
            <a:ext cx="508635" cy="267970"/>
          </a:xfrm>
          <a:prstGeom prst="homePlate">
            <a:avLst>
              <a:gd name="adj" fmla="val 46735"/>
            </a:avLst>
          </a:prstGeom>
          <a:solidFill>
            <a:schemeClr val="accent1"/>
          </a:solidFill>
          <a:ln>
            <a:noFill/>
          </a:ln>
        </p:spPr>
        <p:txBody>
          <a:bodyPr anchor="ctr"/>
          <a:lstStyle/>
          <a:p>
            <a:pPr algn="ctr"/>
            <a:endParaRPr lang="zh-CN" altLang="zh-CN" sz="2000" dirty="0">
              <a:solidFill>
                <a:srgbClr val="FFFFFF"/>
              </a:solidFill>
              <a:latin typeface="印品黑体" panose="00000500000000000000" pitchFamily="2" charset="-122"/>
              <a:ea typeface="方正正粗黑简体" panose="02000000000000000000" pitchFamily="2" charset="-122"/>
              <a:sym typeface="Arial" panose="020B0604020202020204" pitchFamily="34" charset="0"/>
            </a:endParaRPr>
          </a:p>
        </p:txBody>
      </p:sp>
      <p:sp>
        <p:nvSpPr>
          <p:cNvPr id="100" name="文本框 99"/>
          <p:cNvSpPr txBox="1"/>
          <p:nvPr/>
        </p:nvSpPr>
        <p:spPr>
          <a:xfrm>
            <a:off x="3951605" y="2097405"/>
            <a:ext cx="5332095" cy="398780"/>
          </a:xfrm>
          <a:prstGeom prst="rect">
            <a:avLst/>
          </a:prstGeom>
          <a:noFill/>
          <a:ln w="9525">
            <a:noFill/>
          </a:ln>
        </p:spPr>
        <p:txBody>
          <a:bodyPr wrap="square">
            <a:spAutoFit/>
          </a:bodyPr>
          <a:lstStyle/>
          <a:p>
            <a:pPr marL="266700" lvl="0" indent="-266700"/>
            <a:r>
              <a:rPr altLang="zh-CN" sz="2000" kern="100" dirty="0">
                <a:latin typeface="等线" panose="02010600030101010101" pitchFamily="2" charset="-122"/>
                <a:ea typeface="仿宋" panose="02010609060101010101" pitchFamily="49" charset="-122"/>
                <a:cs typeface="楷体" panose="02010609060101010101" pitchFamily="49" charset="-122"/>
              </a:rPr>
              <a:t>理解静态路由、默认路由、浮动路由的原理。</a:t>
            </a:r>
            <a:endParaRPr altLang="zh-CN" sz="2000" kern="100" dirty="0">
              <a:latin typeface="等线" panose="02010600030101010101" pitchFamily="2" charset="-122"/>
              <a:ea typeface="仿宋" panose="02010609060101010101" pitchFamily="49" charset="-122"/>
              <a:cs typeface="楷体" panose="02010609060101010101" pitchFamily="49" charset="-122"/>
            </a:endParaRPr>
          </a:p>
        </p:txBody>
      </p:sp>
      <p:sp>
        <p:nvSpPr>
          <p:cNvPr id="4" name="文本框 3"/>
          <p:cNvSpPr txBox="1"/>
          <p:nvPr/>
        </p:nvSpPr>
        <p:spPr>
          <a:xfrm>
            <a:off x="3951470" y="2756430"/>
            <a:ext cx="4315460" cy="398780"/>
          </a:xfrm>
          <a:prstGeom prst="rect">
            <a:avLst/>
          </a:prstGeom>
          <a:noFill/>
          <a:ln w="9525">
            <a:noFill/>
          </a:ln>
        </p:spPr>
        <p:txBody>
          <a:bodyPr wrap="square">
            <a:spAutoFit/>
          </a:bodyPr>
          <a:lstStyle/>
          <a:p>
            <a:pPr marL="266700" indent="-266700">
              <a:buClrTx/>
              <a:buSzTx/>
              <a:buFontTx/>
            </a:pPr>
            <a:r>
              <a:rPr lang="zh-CN" altLang="zh-CN" sz="2000" kern="100" dirty="0">
                <a:latin typeface="等线" panose="02010600030101010101" pitchFamily="2" charset="-122"/>
                <a:ea typeface="仿宋" panose="02010609060101010101" pitchFamily="49" charset="-122"/>
                <a:cs typeface="楷体" panose="02010609060101010101" pitchFamily="49" charset="-122"/>
              </a:rPr>
              <a:t>掌握静态路由的配置方法和技巧</a:t>
            </a:r>
            <a:r>
              <a:rPr lang="zh-CN" sz="2000" dirty="0">
                <a:sym typeface="+mn-ea"/>
              </a:rPr>
              <a:t>。</a:t>
            </a:r>
            <a:endParaRPr lang="zh-CN" sz="2000" dirty="0">
              <a:sym typeface="+mn-ea"/>
            </a:endParaRPr>
          </a:p>
        </p:txBody>
      </p:sp>
      <p:sp>
        <p:nvSpPr>
          <p:cNvPr id="5" name="文本框 4"/>
          <p:cNvSpPr txBox="1"/>
          <p:nvPr/>
        </p:nvSpPr>
        <p:spPr>
          <a:xfrm>
            <a:off x="3951470" y="3432070"/>
            <a:ext cx="5808345" cy="398780"/>
          </a:xfrm>
          <a:prstGeom prst="rect">
            <a:avLst/>
          </a:prstGeom>
          <a:noFill/>
          <a:ln w="9525">
            <a:noFill/>
          </a:ln>
        </p:spPr>
        <p:txBody>
          <a:bodyPr wrap="square">
            <a:spAutoFit/>
          </a:bodyPr>
          <a:lstStyle/>
          <a:p>
            <a:pPr marL="266700" indent="-266700">
              <a:buClrTx/>
              <a:buSzTx/>
              <a:buFontTx/>
            </a:pPr>
            <a:r>
              <a:rPr lang="zh-CN" altLang="zh-CN" sz="2000" kern="100" dirty="0">
                <a:latin typeface="等线" panose="02010600030101010101" pitchFamily="2" charset="-122"/>
                <a:ea typeface="仿宋" panose="02010609060101010101" pitchFamily="49" charset="-122"/>
                <a:cs typeface="楷体" panose="02010609060101010101" pitchFamily="49" charset="-122"/>
              </a:rPr>
              <a:t>能够区分静态路由描述转发路径的两种方式的区别。</a:t>
            </a:r>
            <a:endParaRPr lang="zh-CN" sz="2000" dirty="0">
              <a:sym typeface="+mn-ea"/>
            </a:endParaRPr>
          </a:p>
        </p:txBody>
      </p:sp>
      <p:sp>
        <p:nvSpPr>
          <p:cNvPr id="6" name="文本框 5"/>
          <p:cNvSpPr txBox="1"/>
          <p:nvPr/>
        </p:nvSpPr>
        <p:spPr>
          <a:xfrm>
            <a:off x="3951470" y="4107710"/>
            <a:ext cx="5080000" cy="398780"/>
          </a:xfrm>
          <a:prstGeom prst="rect">
            <a:avLst/>
          </a:prstGeom>
          <a:noFill/>
          <a:ln w="9525">
            <a:noFill/>
          </a:ln>
        </p:spPr>
        <p:txBody>
          <a:bodyPr wrap="square">
            <a:spAutoFit/>
          </a:bodyPr>
          <a:lstStyle/>
          <a:p>
            <a:pPr marL="266700" indent="-266700">
              <a:buClrTx/>
              <a:buSzTx/>
              <a:buFontTx/>
            </a:pPr>
            <a:r>
              <a:rPr lang="zh-CN" altLang="zh-CN" sz="2000" kern="100" dirty="0">
                <a:latin typeface="等线" panose="02010600030101010101" pitchFamily="2" charset="-122"/>
                <a:ea typeface="仿宋" panose="02010609060101010101" pitchFamily="49" charset="-122"/>
                <a:cs typeface="楷体" panose="02010609060101010101" pitchFamily="49" charset="-122"/>
              </a:rPr>
              <a:t>掌握默认路由、浮动路由的配置方法。</a:t>
            </a:r>
            <a:endParaRPr lang="zh-CN" sz="2000" dirty="0">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454907" y="233900"/>
            <a:ext cx="3948938" cy="492125"/>
          </a:xfrm>
          <a:prstGeom prst="rect">
            <a:avLst/>
          </a:prstGeom>
          <a:noFill/>
        </p:spPr>
        <p:txBody>
          <a:bodyPr wrap="square" lIns="0" tIns="0" rIns="0" bIns="0" rtlCol="0" anchor="ctr">
            <a:spAutoFit/>
          </a:bodyPr>
          <a:lstStyle/>
          <a:p>
            <a:pPr algn="ctr"/>
            <a:r>
              <a:rPr lang="zh-CN" sz="32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认识静态路由</a:t>
            </a:r>
            <a:endParaRPr lang="zh-CN" sz="32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 name="内容占位符 2"/>
          <p:cNvSpPr txBox="1"/>
          <p:nvPr/>
        </p:nvSpPr>
        <p:spPr>
          <a:xfrm>
            <a:off x="598170" y="1151890"/>
            <a:ext cx="4509770" cy="5191760"/>
          </a:xfrm>
          <a:prstGeom prst="rect">
            <a:avLst/>
          </a:prstGeom>
        </p:spPr>
        <p:txBody>
          <a:bodyPr/>
          <a:lstStyle>
            <a:lvl1pPr marL="216535" indent="-216535" algn="l" defTabSz="866775" rtl="0" eaLnBrk="1" latinLnBrk="0" hangingPunct="1">
              <a:lnSpc>
                <a:spcPct val="90000"/>
              </a:lnSpc>
              <a:spcBef>
                <a:spcPts val="945"/>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15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4993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a:lstStyle>
          <a:p>
            <a:pPr marL="0" indent="457200">
              <a:lnSpc>
                <a:spcPct val="150000"/>
              </a:lnSpc>
              <a:spcBef>
                <a:spcPts val="900"/>
              </a:spcBef>
              <a:buNone/>
            </a:pPr>
            <a:r>
              <a:rPr lang="en-US" sz="2400" dirty="0">
                <a:latin typeface="新宋体" panose="02010609030101010101" pitchFamily="49" charset="-122"/>
                <a:ea typeface="新宋体" panose="02010609030101010101" pitchFamily="49" charset="-122"/>
              </a:rPr>
              <a:t> </a:t>
            </a:r>
            <a:r>
              <a:rPr altLang="zh-CN" sz="2400" dirty="0">
                <a:latin typeface="新宋体" panose="02010609030101010101" pitchFamily="49" charset="-122"/>
                <a:ea typeface="新宋体" panose="02010609030101010101" pitchFamily="49" charset="-122"/>
              </a:rPr>
              <a:t>路由器的主要作用就是为经过路由器的每个数据包寻找一条最佳传输路径,并将该数据有效地传送到目的站点。路由器中保存着各种传输路径的相关数据（路由表）供路由选择时使用。</a:t>
            </a:r>
            <a:endParaRPr altLang="zh-CN" sz="2400" dirty="0">
              <a:latin typeface="新宋体" panose="02010609030101010101" pitchFamily="49" charset="-122"/>
              <a:ea typeface="新宋体" panose="02010609030101010101" pitchFamily="49" charset="-122"/>
            </a:endParaRPr>
          </a:p>
          <a:p>
            <a:pPr marL="0" indent="457200">
              <a:lnSpc>
                <a:spcPct val="150000"/>
              </a:lnSpc>
              <a:spcBef>
                <a:spcPts val="900"/>
              </a:spcBef>
              <a:buNone/>
            </a:pPr>
            <a:r>
              <a:rPr altLang="zh-CN" sz="2400" dirty="0">
                <a:latin typeface="新宋体" panose="02010609030101010101" pitchFamily="49" charset="-122"/>
                <a:ea typeface="新宋体" panose="02010609030101010101" pitchFamily="49" charset="-122"/>
              </a:rPr>
              <a:t>静态路由是一种由管理员手动添加路由表项的方式，具有简单、高效、安全的特点。</a:t>
            </a:r>
            <a:endParaRPr altLang="zh-CN" sz="2400" dirty="0">
              <a:latin typeface="新宋体" panose="02010609030101010101" pitchFamily="49" charset="-122"/>
              <a:ea typeface="新宋体" panose="02010609030101010101" pitchFamily="49" charset="-122"/>
            </a:endParaRPr>
          </a:p>
        </p:txBody>
      </p:sp>
      <p:pic>
        <p:nvPicPr>
          <p:cNvPr id="2" name="图片 1"/>
          <p:cNvPicPr>
            <a:picLocks noChangeAspect="1"/>
          </p:cNvPicPr>
          <p:nvPr>
            <p:custDataLst>
              <p:tags r:id="rId1"/>
            </p:custDataLst>
          </p:nvPr>
        </p:nvPicPr>
        <p:blipFill>
          <a:blip r:embed="rId2"/>
          <a:stretch>
            <a:fillRect/>
          </a:stretch>
        </p:blipFill>
        <p:spPr>
          <a:xfrm>
            <a:off x="5107940" y="1391920"/>
            <a:ext cx="7198360" cy="43884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路由器建立路由的途径</a:t>
            </a:r>
            <a:endPar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 name="内容占位符 2"/>
          <p:cNvSpPr txBox="1"/>
          <p:nvPr/>
        </p:nvSpPr>
        <p:spPr>
          <a:xfrm>
            <a:off x="537845" y="1571625"/>
            <a:ext cx="5529580" cy="4086225"/>
          </a:xfrm>
          <a:prstGeom prst="rect">
            <a:avLst/>
          </a:prstGeom>
        </p:spPr>
        <p:txBody>
          <a:bodyPr/>
          <a:lstStyle>
            <a:lvl1pPr marL="216535" indent="-216535" algn="l" defTabSz="866775" rtl="0" eaLnBrk="1" latinLnBrk="0" hangingPunct="1">
              <a:lnSpc>
                <a:spcPct val="90000"/>
              </a:lnSpc>
              <a:spcBef>
                <a:spcPts val="945"/>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15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4993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a:lstStyle>
          <a:p>
            <a:pPr marL="342900" indent="-342900" algn="l">
              <a:lnSpc>
                <a:spcPct val="150000"/>
              </a:lnSpc>
              <a:spcBef>
                <a:spcPts val="900"/>
              </a:spcBef>
              <a:buFont typeface="Wingdings" panose="05000000000000000000" charset="0"/>
              <a:buChar char="Ø"/>
            </a:pPr>
            <a:r>
              <a:rPr altLang="zh-CN" sz="2400" b="1" dirty="0">
                <a:latin typeface="新宋体" panose="02010609030101010101" pitchFamily="49" charset="-122"/>
                <a:ea typeface="新宋体" panose="02010609030101010101" pitchFamily="49" charset="-122"/>
              </a:rPr>
              <a:t>直连路由：路由器自动获取的和路由器直接连接的网络的路由。</a:t>
            </a:r>
            <a:endParaRPr altLang="zh-CN" sz="2400" b="1" dirty="0">
              <a:latin typeface="新宋体" panose="02010609030101010101" pitchFamily="49" charset="-122"/>
              <a:ea typeface="新宋体" panose="02010609030101010101" pitchFamily="49" charset="-122"/>
            </a:endParaRPr>
          </a:p>
          <a:p>
            <a:pPr marL="342900" indent="-342900" algn="l">
              <a:lnSpc>
                <a:spcPct val="150000"/>
              </a:lnSpc>
              <a:spcBef>
                <a:spcPts val="900"/>
              </a:spcBef>
              <a:buFont typeface="Wingdings" panose="05000000000000000000" charset="0"/>
              <a:buChar char="Ø"/>
            </a:pPr>
            <a:r>
              <a:rPr altLang="zh-CN" sz="2400" b="1" dirty="0">
                <a:latin typeface="新宋体" panose="02010609030101010101" pitchFamily="49" charset="-122"/>
                <a:ea typeface="新宋体" panose="02010609030101010101" pitchFamily="49" charset="-122"/>
              </a:rPr>
              <a:t>静态路由：管理员手动输入到路由器的路由。</a:t>
            </a:r>
            <a:endParaRPr altLang="zh-CN" sz="2400" b="1" dirty="0">
              <a:latin typeface="新宋体" panose="02010609030101010101" pitchFamily="49" charset="-122"/>
              <a:ea typeface="新宋体" panose="02010609030101010101" pitchFamily="49" charset="-122"/>
            </a:endParaRPr>
          </a:p>
          <a:p>
            <a:pPr marL="342900" indent="-342900" algn="l">
              <a:lnSpc>
                <a:spcPct val="150000"/>
              </a:lnSpc>
              <a:spcBef>
                <a:spcPts val="900"/>
              </a:spcBef>
              <a:buFont typeface="Wingdings" panose="05000000000000000000" charset="0"/>
              <a:buChar char="Ø"/>
            </a:pPr>
            <a:r>
              <a:rPr altLang="zh-CN" sz="2400" b="1" dirty="0">
                <a:latin typeface="新宋体" panose="02010609030101010101" pitchFamily="49" charset="-122"/>
                <a:ea typeface="新宋体" panose="02010609030101010101" pitchFamily="49" charset="-122"/>
              </a:rPr>
              <a:t>动态路由：由路由协议（routing protocol）动态建立的路由。</a:t>
            </a:r>
            <a:endParaRPr altLang="zh-CN" sz="2400" b="1" dirty="0">
              <a:latin typeface="新宋体" panose="02010609030101010101" pitchFamily="49" charset="-122"/>
              <a:ea typeface="新宋体" panose="02010609030101010101" pitchFamily="49" charset="-122"/>
            </a:endParaRPr>
          </a:p>
        </p:txBody>
      </p:sp>
      <p:pic>
        <p:nvPicPr>
          <p:cNvPr id="4" name="图片 3" descr="C:\Users\ysw\Desktop\教学设计\2-1Z1261609563H.jpg2-1Z1261609563H"/>
          <p:cNvPicPr>
            <a:picLocks noChangeAspect="1"/>
          </p:cNvPicPr>
          <p:nvPr/>
        </p:nvPicPr>
        <p:blipFill>
          <a:blip r:embed="rId1"/>
          <a:srcRect r="11519"/>
          <a:stretch>
            <a:fillRect/>
          </a:stretch>
        </p:blipFill>
        <p:spPr>
          <a:xfrm>
            <a:off x="6790055" y="1692275"/>
            <a:ext cx="5241925" cy="39916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9" name="图片 8" descr="C:\Users\ysw\Desktop\教学设计\3264.jpg_wh860.jpg3264.jpg_wh860"/>
          <p:cNvPicPr>
            <a:picLocks noChangeAspect="1"/>
          </p:cNvPicPr>
          <p:nvPr/>
        </p:nvPicPr>
        <p:blipFill>
          <a:blip r:embed="rId1"/>
          <a:srcRect l="7585" r="16077"/>
          <a:stretch>
            <a:fillRect/>
          </a:stretch>
        </p:blipFill>
        <p:spPr>
          <a:xfrm>
            <a:off x="6489700" y="1511935"/>
            <a:ext cx="5652135" cy="4442460"/>
          </a:xfrm>
          <a:prstGeom prst="rect">
            <a:avLst/>
          </a:prstGeom>
        </p:spPr>
      </p:pic>
      <p:sp>
        <p:nvSpPr>
          <p:cNvPr id="10"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静态路由的概念</a:t>
            </a:r>
            <a:endPar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内容占位符 2"/>
          <p:cNvSpPr txBox="1"/>
          <p:nvPr>
            <p:custDataLst>
              <p:tags r:id="rId2"/>
            </p:custDataLst>
          </p:nvPr>
        </p:nvSpPr>
        <p:spPr>
          <a:xfrm>
            <a:off x="718185" y="1571625"/>
            <a:ext cx="5387975" cy="4959350"/>
          </a:xfrm>
          <a:prstGeom prst="rect">
            <a:avLst/>
          </a:prstGeom>
        </p:spPr>
        <p:txBody>
          <a:bodyPr/>
          <a:lstStyle>
            <a:lvl1pPr marL="216535" indent="-216535" algn="l" defTabSz="866775" rtl="0" eaLnBrk="1" latinLnBrk="0" hangingPunct="1">
              <a:lnSpc>
                <a:spcPct val="90000"/>
              </a:lnSpc>
              <a:spcBef>
                <a:spcPts val="945"/>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15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4993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a:lstStyle>
          <a:p>
            <a:pPr marL="0" indent="457200" algn="l">
              <a:lnSpc>
                <a:spcPct val="150000"/>
              </a:lnSpc>
              <a:spcBef>
                <a:spcPts val="900"/>
              </a:spcBef>
              <a:buNone/>
            </a:pPr>
            <a:r>
              <a:rPr lang="en-US" sz="2400" dirty="0">
                <a:latin typeface="新宋体" panose="02010609030101010101" pitchFamily="49" charset="-122"/>
                <a:ea typeface="新宋体" panose="02010609030101010101" pitchFamily="49" charset="-122"/>
              </a:rPr>
              <a:t> </a:t>
            </a:r>
            <a:r>
              <a:rPr altLang="zh-CN" sz="2400" dirty="0">
                <a:latin typeface="新宋体" panose="02010609030101010101" pitchFamily="49" charset="-122"/>
                <a:ea typeface="新宋体" panose="02010609030101010101" pitchFamily="49" charset="-122"/>
              </a:rPr>
              <a:t>路由项由网络管理员手动逐项加入路由表,这就是静态路由；静态路由是固定的，不能对网络的改变做出反应。</a:t>
            </a:r>
            <a:endParaRPr altLang="zh-CN" sz="2400" dirty="0">
              <a:latin typeface="新宋体" panose="02010609030101010101" pitchFamily="49" charset="-122"/>
              <a:ea typeface="新宋体" panose="02010609030101010101" pitchFamily="49" charset="-122"/>
            </a:endParaRPr>
          </a:p>
          <a:p>
            <a:pPr marL="0" indent="457200" algn="l">
              <a:lnSpc>
                <a:spcPct val="150000"/>
              </a:lnSpc>
              <a:spcBef>
                <a:spcPts val="900"/>
              </a:spcBef>
              <a:buNone/>
            </a:pPr>
            <a:r>
              <a:rPr altLang="zh-CN" sz="2400" dirty="0">
                <a:latin typeface="新宋体" panose="02010609030101010101" pitchFamily="49" charset="-122"/>
                <a:ea typeface="新宋体" panose="02010609030101010101" pitchFamily="49" charset="-122"/>
              </a:rPr>
              <a:t>一般来说，静态路由用于网络规模不大、拓扑结构相对固定的网络中。</a:t>
            </a:r>
            <a:endParaRPr altLang="zh-CN" sz="2400" dirty="0">
              <a:latin typeface="新宋体" panose="02010609030101010101" pitchFamily="49" charset="-122"/>
              <a:ea typeface="新宋体"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 name="内容占位符 2"/>
          <p:cNvSpPr txBox="1"/>
          <p:nvPr/>
        </p:nvSpPr>
        <p:spPr>
          <a:xfrm>
            <a:off x="838200" y="1332230"/>
            <a:ext cx="6492875" cy="3915410"/>
          </a:xfrm>
          <a:prstGeom prst="rect">
            <a:avLst/>
          </a:prstGeom>
        </p:spPr>
        <p:txBody>
          <a:bodyPr/>
          <a:lstStyle>
            <a:lvl1pPr marL="216535" indent="-216535" algn="l" defTabSz="866775" rtl="0" eaLnBrk="1" latinLnBrk="0" hangingPunct="1">
              <a:lnSpc>
                <a:spcPct val="90000"/>
              </a:lnSpc>
              <a:spcBef>
                <a:spcPts val="945"/>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15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4993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a:lstStyle>
          <a:p>
            <a:pPr marL="0" indent="0">
              <a:buNone/>
            </a:pPr>
            <a:r>
              <a:rPr lang="en-US"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静态路由的特点：</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marL="0" indent="0">
              <a:buNone/>
            </a:pPr>
            <a:endParaRPr lang="en-US"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altLang="zh-CN" sz="24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简单、高效，不会占用路由器太多的 CPU 和 RAM 资源，也不占用线路的带宽。</a:t>
            </a:r>
            <a:endParaRPr lang="en-US" sz="24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endParaRPr>
          </a:p>
          <a:p>
            <a:pPr marL="0" indent="0">
              <a:buFont typeface="Wingdings" panose="05000000000000000000" pitchFamily="2" charset="2"/>
              <a:buNone/>
            </a:pPr>
            <a:endParaRPr altLang="zh-CN" sz="24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endParaRPr>
          </a:p>
          <a:p>
            <a:pPr>
              <a:buFont typeface="Wingdings" panose="05000000000000000000" pitchFamily="2" charset="2"/>
              <a:buChar char="Ø"/>
            </a:pPr>
            <a:r>
              <a:rPr altLang="zh-CN" sz="24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可以出于安全的考虑隐藏或控制部分网络路径，安全保密性高。</a:t>
            </a:r>
            <a:endParaRPr altLang="zh-CN" sz="24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endParaRPr>
          </a:p>
          <a:p>
            <a:pPr>
              <a:buFont typeface="Wingdings" panose="05000000000000000000" pitchFamily="2" charset="2"/>
              <a:buChar char="Ø"/>
            </a:pPr>
            <a:endParaRPr altLang="zh-CN" sz="24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endParaRPr>
          </a:p>
          <a:p>
            <a:pPr>
              <a:buFont typeface="Wingdings" panose="05000000000000000000" pitchFamily="2" charset="2"/>
              <a:buChar char="Ø"/>
            </a:pPr>
            <a:r>
              <a:rPr altLang="zh-CN" sz="24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缺点：不能动态反映网络拓扑，当网络拓扑发生变化时，管理员就必须手工改变路由表。</a:t>
            </a:r>
            <a:endParaRPr altLang="zh-CN" sz="2400" dirty="0">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endParaRPr>
          </a:p>
          <a:p>
            <a:pPr marL="0" indent="457200">
              <a:lnSpc>
                <a:spcPct val="150000"/>
              </a:lnSpc>
              <a:spcBef>
                <a:spcPts val="900"/>
              </a:spcBef>
              <a:buNone/>
            </a:pPr>
            <a:endParaRPr lang="zh-CN" altLang="en-US" sz="2000" dirty="0"/>
          </a:p>
        </p:txBody>
      </p:sp>
      <p:sp>
        <p:nvSpPr>
          <p:cNvPr id="11"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静态路由的特点</a:t>
            </a:r>
            <a:endPar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 name="图片 1" descr="5b4c6706d632d"/>
          <p:cNvPicPr>
            <a:picLocks noChangeAspect="1"/>
          </p:cNvPicPr>
          <p:nvPr/>
        </p:nvPicPr>
        <p:blipFill>
          <a:blip r:embed="rId1"/>
          <a:srcRect t="39201"/>
          <a:stretch>
            <a:fillRect/>
          </a:stretch>
        </p:blipFill>
        <p:spPr>
          <a:xfrm>
            <a:off x="7571740" y="1211580"/>
            <a:ext cx="4335780" cy="46850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 name="内容占位符 2"/>
          <p:cNvSpPr txBox="1"/>
          <p:nvPr/>
        </p:nvSpPr>
        <p:spPr>
          <a:xfrm>
            <a:off x="598170" y="1271905"/>
            <a:ext cx="6492875" cy="5299075"/>
          </a:xfrm>
          <a:prstGeom prst="rect">
            <a:avLst/>
          </a:prstGeom>
        </p:spPr>
        <p:txBody>
          <a:bodyPr/>
          <a:lstStyle>
            <a:lvl1pPr marL="216535" indent="-216535" algn="l" defTabSz="866775" rtl="0" eaLnBrk="1" latinLnBrk="0" hangingPunct="1">
              <a:lnSpc>
                <a:spcPct val="90000"/>
              </a:lnSpc>
              <a:spcBef>
                <a:spcPts val="945"/>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15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4993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a:lstStyle>
          <a:p>
            <a:pPr marL="0" indent="457200">
              <a:lnSpc>
                <a:spcPct val="150000"/>
              </a:lnSpc>
              <a:buNone/>
            </a:pPr>
            <a:r>
              <a:rPr altLang="zh-CN" sz="20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默认路由是一种特殊的静态路由，当路由表中与数据包目的地址没有匹配的表项时，数据包将根据默认路由条目进行转发。默认路由在某些时候是非常有效的，例如在末梢网络中，默认路由可以简化路由器的配置</a:t>
            </a:r>
            <a:endParaRPr altLang="zh-CN" sz="20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indent="457200">
              <a:lnSpc>
                <a:spcPct val="150000"/>
              </a:lnSpc>
              <a:buNone/>
            </a:pPr>
            <a:r>
              <a:rPr altLang="zh-CN" sz="20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当网络中存在多条相同路由前缀时，会优先选取管理距离（AD）值（路由可信度，值越小，路由越优先）小的路由为主用路由，AD值大的路由为备份路由。当主用路由</a:t>
            </a:r>
            <a:r>
              <a:rPr lang="zh-CN" sz="20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发生故障时</a:t>
            </a:r>
            <a:r>
              <a:rPr altLang="zh-CN" sz="20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，备用路由生效切换为主用。当网络中有多条路径到达目的网络时，可以通过配置多条静态路由，修改静态路由的AD值，来实现路由链路的备份，该功能即为浮动路由。</a:t>
            </a:r>
            <a:endParaRPr altLang="zh-CN" sz="20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indent="457200">
              <a:lnSpc>
                <a:spcPct val="150000"/>
              </a:lnSpc>
              <a:spcBef>
                <a:spcPts val="900"/>
              </a:spcBef>
              <a:buNone/>
            </a:pPr>
            <a:endParaRPr lang="zh-CN" altLang="zh-CN" sz="20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默认路由和浮动路由</a:t>
            </a:r>
            <a:endParaRPr lang="en-US" alt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 name="图片 1" descr="aebe73741fa8a9a2"/>
          <p:cNvPicPr>
            <a:picLocks noChangeAspect="1"/>
          </p:cNvPicPr>
          <p:nvPr>
            <p:custDataLst>
              <p:tags r:id="rId1"/>
            </p:custDataLst>
          </p:nvPr>
        </p:nvPicPr>
        <p:blipFill>
          <a:blip r:embed="rId2"/>
          <a:stretch>
            <a:fillRect/>
          </a:stretch>
        </p:blipFill>
        <p:spPr>
          <a:xfrm>
            <a:off x="7271385" y="1572260"/>
            <a:ext cx="5067300" cy="42906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324985" y="268605"/>
            <a:ext cx="4146550" cy="492125"/>
          </a:xfrm>
          <a:prstGeom prst="rect">
            <a:avLst/>
          </a:prstGeom>
          <a:noFill/>
        </p:spPr>
        <p:txBody>
          <a:bodyPr wrap="square" lIns="0" tIns="0" rIns="0" bIns="0" rtlCol="0" anchor="ctr">
            <a:spAutoFit/>
          </a:bodyPr>
          <a:lstStyle/>
          <a:p>
            <a:pPr algn="ctr"/>
            <a:r>
              <a:rPr lang="zh-CN" altLang="en-US" sz="3200" b="1" dirty="0">
                <a:solidFill>
                  <a:schemeClr val="bg1">
                    <a:lumMod val="65000"/>
                  </a:schemeClr>
                </a:solidFill>
                <a:latin typeface="印品黑体" panose="00000500000000000000" pitchFamily="2" charset="-122"/>
                <a:ea typeface="方正正粗黑简体" panose="02000000000000000000" pitchFamily="2" charset="-122"/>
                <a:sym typeface="Arial" panose="020B0604020202020204" pitchFamily="34" charset="0"/>
              </a:rPr>
              <a:t>静态路由的命令格式</a:t>
            </a:r>
            <a:endParaRPr lang="zh-CN" altLang="en-US" sz="3200" b="1" dirty="0">
              <a:solidFill>
                <a:schemeClr val="bg1">
                  <a:lumMod val="65000"/>
                </a:schemeClr>
              </a:solidFill>
              <a:latin typeface="印品黑体" panose="00000500000000000000" pitchFamily="2" charset="-122"/>
              <a:ea typeface="方正正粗黑简体" panose="02000000000000000000" pitchFamily="2"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1499235" y="1238885"/>
            <a:ext cx="4766310" cy="521970"/>
          </a:xfrm>
          <a:prstGeom prst="rect">
            <a:avLst/>
          </a:prstGeom>
        </p:spPr>
        <p:txBody>
          <a:bodyPr wrap="square">
            <a:spAutoFit/>
          </a:bodyPr>
          <a:lstStyle/>
          <a:p>
            <a:r>
              <a:rPr lang="zh-CN" sz="2800" b="1" dirty="0">
                <a:effectLst/>
                <a:latin typeface="微软雅黑" panose="020B0503020204020204" pitchFamily="34" charset="-122"/>
                <a:ea typeface="微软雅黑" panose="020B0503020204020204" pitchFamily="34" charset="-122"/>
              </a:rPr>
              <a:t>静态路由的命令格式</a:t>
            </a:r>
            <a:endParaRPr lang="zh-CN" sz="2800" b="1" dirty="0">
              <a:effectLst/>
              <a:latin typeface="微软雅黑" panose="020B0503020204020204" pitchFamily="34" charset="-122"/>
              <a:ea typeface="微软雅黑" panose="020B0503020204020204" pitchFamily="34" charset="-122"/>
            </a:endParaRPr>
          </a:p>
        </p:txBody>
      </p:sp>
      <p:sp>
        <p:nvSpPr>
          <p:cNvPr id="5" name="矩形 4"/>
          <p:cNvSpPr/>
          <p:nvPr/>
        </p:nvSpPr>
        <p:spPr>
          <a:xfrm>
            <a:off x="1439620" y="3736895"/>
            <a:ext cx="10100160" cy="2306955"/>
          </a:xfrm>
          <a:prstGeom prst="rect">
            <a:avLst/>
          </a:prstGeom>
        </p:spPr>
        <p:txBody>
          <a:bodyPr wrap="square">
            <a:spAutoFit/>
          </a:bodyPr>
          <a:lstStyle/>
          <a:p>
            <a:pPr marL="342900" indent="-342900" algn="just">
              <a:lnSpc>
                <a:spcPct val="150000"/>
              </a:lnSpc>
              <a:spcAft>
                <a:spcPts val="0"/>
              </a:spcAft>
              <a:buFont typeface="Wingdings" panose="05000000000000000000" pitchFamily="2" charset="2"/>
              <a:buChar char="u"/>
            </a:pPr>
            <a:r>
              <a:rPr lang="zh-CN" sz="2400">
                <a:solidFill>
                  <a:srgbClr val="333333"/>
                </a:solidFill>
                <a:sym typeface="+mn-ea"/>
              </a:rPr>
              <a:t>指向</a:t>
            </a:r>
            <a:r>
              <a:rPr lang="zh-CN" sz="2400">
                <a:sym typeface="+mn-ea"/>
              </a:rPr>
              <a:t>下一跳</a:t>
            </a:r>
            <a:r>
              <a:rPr lang="en-US" sz="2400">
                <a:latin typeface="仿宋" panose="02010609060101010101" pitchFamily="49" charset="-122"/>
                <a:sym typeface="+mn-ea"/>
              </a:rPr>
              <a:t>ip</a:t>
            </a:r>
            <a:r>
              <a:rPr lang="zh-CN" sz="2400">
                <a:sym typeface="+mn-ea"/>
              </a:rPr>
              <a:t>地址</a:t>
            </a:r>
            <a:r>
              <a:rPr lang="zh-CN" sz="2400">
                <a:solidFill>
                  <a:srgbClr val="333333"/>
                </a:solidFill>
                <a:sym typeface="+mn-ea"/>
              </a:rPr>
              <a:t>：</a:t>
            </a:r>
            <a:endParaRPr altLang="zh-CN" sz="2400" kern="100" dirty="0">
              <a:solidFill>
                <a:srgbClr val="333333"/>
              </a:solidFill>
              <a:latin typeface="新宋体" panose="02010609030101010101" pitchFamily="49" charset="-122"/>
              <a:ea typeface="新宋体" panose="02010609030101010101" pitchFamily="49" charset="-122"/>
              <a:cs typeface="Arial" panose="020B0604020202020204" pitchFamily="34" charset="0"/>
            </a:endParaRPr>
          </a:p>
          <a:p>
            <a:pPr marL="0" indent="0" algn="just">
              <a:lnSpc>
                <a:spcPct val="150000"/>
              </a:lnSpc>
              <a:spcAft>
                <a:spcPts val="0"/>
              </a:spcAft>
              <a:buFont typeface="Wingdings" panose="05000000000000000000" pitchFamily="2" charset="2"/>
              <a:buNone/>
            </a:pPr>
            <a:r>
              <a:rPr lang="en-US" sz="24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  </a:t>
            </a:r>
            <a:r>
              <a:rPr altLang="zh-CN" sz="24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ip route 192.168.10.0 255.255.255.0 172.16.2.1</a:t>
            </a:r>
            <a:endParaRPr altLang="zh-CN" sz="2400" kern="100" dirty="0">
              <a:solidFill>
                <a:srgbClr val="333333"/>
              </a:solidFill>
              <a:latin typeface="新宋体" panose="02010609030101010101" pitchFamily="49" charset="-122"/>
              <a:ea typeface="新宋体" panose="02010609030101010101" pitchFamily="49" charset="-122"/>
              <a:cs typeface="Arial" panose="020B0604020202020204" pitchFamily="34" charset="0"/>
            </a:endParaRPr>
          </a:p>
          <a:p>
            <a:pPr marL="342900" indent="-342900" algn="just">
              <a:lnSpc>
                <a:spcPct val="150000"/>
              </a:lnSpc>
              <a:spcAft>
                <a:spcPts val="0"/>
              </a:spcAft>
              <a:buFont typeface="Wingdings" panose="05000000000000000000" pitchFamily="2" charset="2"/>
              <a:buChar char="u"/>
            </a:pPr>
            <a:r>
              <a:rPr lang="zh-CN" sz="2400">
                <a:solidFill>
                  <a:srgbClr val="333333"/>
                </a:solidFill>
                <a:sym typeface="+mn-ea"/>
              </a:rPr>
              <a:t>指向</a:t>
            </a:r>
            <a:r>
              <a:rPr lang="zh-CN" sz="2400">
                <a:sym typeface="+mn-ea"/>
              </a:rPr>
              <a:t>本地出接口</a:t>
            </a:r>
            <a:r>
              <a:rPr lang="zh-CN" sz="2400">
                <a:solidFill>
                  <a:srgbClr val="333333"/>
                </a:solidFill>
                <a:sym typeface="+mn-ea"/>
              </a:rPr>
              <a:t>：</a:t>
            </a:r>
            <a:endParaRPr altLang="zh-CN" sz="2400" kern="100" dirty="0">
              <a:solidFill>
                <a:srgbClr val="333333"/>
              </a:solidFill>
              <a:latin typeface="新宋体" panose="02010609030101010101" pitchFamily="49" charset="-122"/>
              <a:ea typeface="新宋体" panose="02010609030101010101" pitchFamily="49" charset="-122"/>
              <a:cs typeface="Arial" panose="020B0604020202020204" pitchFamily="34" charset="0"/>
            </a:endParaRPr>
          </a:p>
          <a:p>
            <a:pPr marL="0" indent="0" algn="just">
              <a:lnSpc>
                <a:spcPct val="150000"/>
              </a:lnSpc>
              <a:spcAft>
                <a:spcPts val="0"/>
              </a:spcAft>
              <a:buFont typeface="Wingdings" panose="05000000000000000000" pitchFamily="2" charset="2"/>
              <a:buNone/>
            </a:pPr>
            <a:r>
              <a:rPr lang="en-US" sz="24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  </a:t>
            </a:r>
            <a:r>
              <a:rPr altLang="zh-CN" sz="2400" kern="100" dirty="0">
                <a:solidFill>
                  <a:srgbClr val="333333"/>
                </a:solidFill>
                <a:latin typeface="新宋体" panose="02010609030101010101" pitchFamily="49" charset="-122"/>
                <a:ea typeface="新宋体" panose="02010609030101010101" pitchFamily="49" charset="-122"/>
                <a:cs typeface="Arial" panose="020B0604020202020204" pitchFamily="34" charset="0"/>
              </a:rPr>
              <a:t>ip route 192.168.10.0 255.255.255.0 serial 1</a:t>
            </a:r>
            <a:endParaRPr lang="zh-CN" altLang="zh-CN" sz="2400" kern="100" dirty="0">
              <a:effectLst/>
              <a:latin typeface="新宋体" panose="02010609030101010101" pitchFamily="49" charset="-122"/>
              <a:ea typeface="新宋体" panose="02010609030101010101" pitchFamily="49" charset="-122"/>
              <a:cs typeface="Times New Roman" panose="02020603050405020304" pitchFamily="18" charset="0"/>
            </a:endParaRPr>
          </a:p>
        </p:txBody>
      </p:sp>
      <p:sp>
        <p:nvSpPr>
          <p:cNvPr id="100" name="文本框 99"/>
          <p:cNvSpPr txBox="1"/>
          <p:nvPr/>
        </p:nvSpPr>
        <p:spPr>
          <a:xfrm>
            <a:off x="1259205" y="1993265"/>
            <a:ext cx="10229215" cy="521970"/>
          </a:xfrm>
          <a:prstGeom prst="rect">
            <a:avLst/>
          </a:prstGeom>
          <a:noFill/>
          <a:ln w="9525">
            <a:noFill/>
          </a:ln>
        </p:spPr>
        <p:txBody>
          <a:bodyPr wrap="square">
            <a:spAutoFit/>
          </a:bodyPr>
          <a:lstStyle/>
          <a:p>
            <a:pPr marL="0" indent="266700"/>
            <a:r>
              <a:rPr lang="zh-CN" sz="2800" b="0">
                <a:solidFill>
                  <a:srgbClr val="333333"/>
                </a:solidFill>
                <a:ea typeface="宋体" panose="02010600030101010101" pitchFamily="2" charset="-122"/>
              </a:rPr>
              <a:t>Router(config)#</a:t>
            </a:r>
            <a:r>
              <a:rPr lang="zh-CN" sz="2800" b="0">
                <a:solidFill>
                  <a:srgbClr val="FF0000"/>
                </a:solidFill>
                <a:ea typeface="宋体" panose="02010600030101010101" pitchFamily="2" charset="-122"/>
              </a:rPr>
              <a:t>ip route </a:t>
            </a:r>
            <a:r>
              <a:rPr lang="zh-CN" sz="2800" b="0">
                <a:solidFill>
                  <a:srgbClr val="0070C0"/>
                </a:solidFill>
                <a:ea typeface="宋体" panose="02010600030101010101" pitchFamily="2" charset="-122"/>
              </a:rPr>
              <a:t>[网络号] [子网掩码]</a:t>
            </a:r>
            <a:r>
              <a:rPr lang="zh-CN" sz="2800" b="0">
                <a:solidFill>
                  <a:srgbClr val="333333"/>
                </a:solidFill>
                <a:ea typeface="宋体" panose="02010600030101010101" pitchFamily="2" charset="-122"/>
              </a:rPr>
              <a:t> </a:t>
            </a:r>
            <a:r>
              <a:rPr lang="zh-CN" sz="2800" b="0">
                <a:solidFill>
                  <a:srgbClr val="FF0000"/>
                </a:solidFill>
                <a:ea typeface="宋体" panose="02010600030101010101" pitchFamily="2" charset="-122"/>
              </a:rPr>
              <a:t>[网关地址/本地接口]</a:t>
            </a:r>
            <a:endParaRPr lang="zh-CN" altLang="en-US" sz="2800" b="0">
              <a:solidFill>
                <a:srgbClr val="FF0000"/>
              </a:solidFill>
              <a:ea typeface="宋体" panose="02010600030101010101" pitchFamily="2" charset="-122"/>
            </a:endParaRPr>
          </a:p>
        </p:txBody>
      </p:sp>
      <p:sp>
        <p:nvSpPr>
          <p:cNvPr id="6" name="文本框 5"/>
          <p:cNvSpPr txBox="1"/>
          <p:nvPr/>
        </p:nvSpPr>
        <p:spPr>
          <a:xfrm>
            <a:off x="1439545" y="3128010"/>
            <a:ext cx="6562725" cy="521970"/>
          </a:xfrm>
          <a:prstGeom prst="rect">
            <a:avLst/>
          </a:prstGeom>
          <a:noFill/>
          <a:ln w="9525">
            <a:noFill/>
          </a:ln>
        </p:spPr>
        <p:txBody>
          <a:bodyPr wrap="square">
            <a:spAutoFit/>
          </a:bodyPr>
          <a:lstStyle/>
          <a:p>
            <a:pPr marL="0" indent="0"/>
            <a:r>
              <a:rPr lang="zh-CN" sz="2800" b="1">
                <a:solidFill>
                  <a:srgbClr val="333333"/>
                </a:solidFill>
                <a:latin typeface="宋体" panose="02010600030101010101" pitchFamily="2" charset="-122"/>
              </a:rPr>
              <a:t>静态路由描述转发路径的方式有两种：</a:t>
            </a:r>
            <a:endParaRPr lang="zh-CN" altLang="en-US" sz="2800" b="1">
              <a:solidFill>
                <a:srgbClr val="333333"/>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tags/tag1.xml><?xml version="1.0" encoding="utf-8"?>
<p:tagLst xmlns:p="http://schemas.openxmlformats.org/presentationml/2006/main">
  <p:tag name="MH" val="20160830110146"/>
  <p:tag name="MH_LIBRARY" val="CONTENTS"/>
  <p:tag name="MH_TYPE" val="ENTRY"/>
  <p:tag name="ID" val="553512"/>
  <p:tag name="MH_ORDER" val="1"/>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COMMONDATA" val="eyJoZGlkIjoiNWIwZjI2NjUxNzQ5MWJiNmM0ZjU1MDA5MmFmOWUzM2QifQ=="/>
  <p:tag name="KSO_WPP_MARK_KEY" val="3402244b-5880-4848-954f-93d1fb873ffc"/>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UNIT_PLACING_PICTURE_USER_VIEWPORT" val="{&quot;height&quot;:6000,&quot;width&quot;:7980}"/>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 name="KSO_WM_UNIT_PLACING_PICTURE_USER_VIEWPORT" val="{&quot;height&quot;:4050,&quot;width&quot;:9650}"/>
</p:tagLst>
</file>

<file path=ppt/tags/tag7.xml><?xml version="1.0" encoding="utf-8"?>
<p:tagLst xmlns:p="http://schemas.openxmlformats.org/presentationml/2006/main">
  <p:tag name="KSO_WM_BEAUTIFY_FLAG" val=""/>
  <p:tag name="KSO_WM_UNIT_PLACING_PICTURE_USER_VIEWPORT" val="{&quot;height&quot;:3004,&quot;width&quot;:4966}"/>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自定义设计方案">
  <a:themeElements>
    <a:clrScheme name="自定义 6">
      <a:dk1>
        <a:sysClr val="windowText" lastClr="000000"/>
      </a:dk1>
      <a:lt1>
        <a:sysClr val="window" lastClr="FFFFFF"/>
      </a:lt1>
      <a:dk2>
        <a:srgbClr val="333F50"/>
      </a:dk2>
      <a:lt2>
        <a:srgbClr val="E7E6E6"/>
      </a:lt2>
      <a:accent1>
        <a:srgbClr val="333F50"/>
      </a:accent1>
      <a:accent2>
        <a:srgbClr val="CA8F45"/>
      </a:accent2>
      <a:accent3>
        <a:srgbClr val="333F50"/>
      </a:accent3>
      <a:accent4>
        <a:srgbClr val="CA8F45"/>
      </a:accent4>
      <a:accent5>
        <a:srgbClr val="333F50"/>
      </a:accent5>
      <a:accent6>
        <a:srgbClr val="CA8F45"/>
      </a:accent6>
      <a:hlink>
        <a:srgbClr val="333F50"/>
      </a:hlink>
      <a:folHlink>
        <a:srgbClr val="CA8F45"/>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chor="t">
        <a:spAutoFit/>
      </a:bodyPr>
      <a:lstStyle>
        <a:defPPr>
          <a:defRPr lang="zh-CN" altLang="en-US"/>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4795</Words>
  <Application>WPS 演示</Application>
  <PresentationFormat>自定义</PresentationFormat>
  <Paragraphs>247</Paragraphs>
  <Slides>28</Slides>
  <Notes>21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28</vt:i4>
      </vt:variant>
    </vt:vector>
  </HeadingPairs>
  <TitlesOfParts>
    <vt:vector size="44" baseType="lpstr">
      <vt:lpstr>Arial</vt:lpstr>
      <vt:lpstr>宋体</vt:lpstr>
      <vt:lpstr>Wingdings</vt:lpstr>
      <vt:lpstr>Calibri</vt:lpstr>
      <vt:lpstr>印品黑体</vt:lpstr>
      <vt:lpstr>黑体</vt:lpstr>
      <vt:lpstr>微软雅黑</vt:lpstr>
      <vt:lpstr>方正正粗黑简体</vt:lpstr>
      <vt:lpstr>等线</vt:lpstr>
      <vt:lpstr>仿宋</vt:lpstr>
      <vt:lpstr>楷体</vt:lpstr>
      <vt:lpstr>新宋体</vt:lpstr>
      <vt:lpstr>Wingdings</vt:lpstr>
      <vt:lpstr>Times New Roman</vt:lpstr>
      <vt:lpstr>Arial Unicode MS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bt1387</dc:title>
  <dc:creator/>
  <cp:lastModifiedBy>十七岁那年的少爷</cp:lastModifiedBy>
  <cp:revision>79</cp:revision>
  <dcterms:created xsi:type="dcterms:W3CDTF">2017-05-11T14:13:00Z</dcterms:created>
  <dcterms:modified xsi:type="dcterms:W3CDTF">2023-04-28T05:04:10Z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0F9A7BAA496E48999D471D08DC363084</vt:lpwstr>
  </property>
  <property fmtid="{D5CDD505-2E9C-101B-9397-08002B2CF9AE}" pid="3" name="KSOProductBuildVer">
    <vt:lpwstr>2052-11.1.0.14036</vt:lpwstr>
  </property>
</Properties>
</file>